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Lato" panose="020B0604020202020204" charset="0"/>
      <p:regular r:id="rId40"/>
      <p:bold r:id="rId41"/>
      <p:italic r:id="rId42"/>
      <p:boldItalic r:id="rId43"/>
    </p:embeddedFont>
    <p:embeddedFont>
      <p:font typeface="Oswald"/>
      <p:regular r:id="rId44"/>
      <p:bold r:id="rId45"/>
    </p:embeddedFont>
    <p:embeddedFont>
      <p:font typeface="Raleway" panose="020B0503030101060003" pitchFamily="34" charset="0"/>
      <p:regular r:id="rId46"/>
      <p:bold r:id="rId47"/>
      <p:italic r:id="rId48"/>
      <p:boldItalic r:id="rId49"/>
    </p:embeddedFont>
    <p:embeddedFont>
      <p:font typeface="Roboto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7">
          <p15:clr>
            <a:srgbClr val="A4A3A4"/>
          </p15:clr>
        </p15:guide>
        <p15:guide id="2" pos="22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nsuelo patricia urra leiv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5EB6FC-B036-482C-A4AE-B7FC1A343A25}">
  <a:tblStyle styleId="{355EB6FC-B036-482C-A4AE-B7FC1A343A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04" y="48"/>
      </p:cViewPr>
      <p:guideLst>
        <p:guide orient="horz" pos="227"/>
        <p:guide pos="2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f914741c8_1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f914741c8_1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f914741c8_7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f914741c8_7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f8df1e355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f8df1e355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f914741c8_1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f914741c8_1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 hay dicotomía entre sujeto y sistema sino que todo es un dispositivo de fallas sistémicas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eb5d7836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eb5d7836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Opacidades de la visión: Déficit de observación de la complejidad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014a07f22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014a07f22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014a07f22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014a07f22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014a07f22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014a07f22_3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f8ba426b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f8ba426b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ec4c23fcb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ec4c23fcb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f8df1e355_8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f8df1e355_8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eae9056d4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eae9056d4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f8df1e355_8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f8df1e355_8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eb5d7836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eb5d7836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Opacidades de la visión: Déficit de observación de la complejidad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f8ba426b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f8ba426b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f8df1e355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f8df1e355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ebf3d6a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ebf3d6a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f8ba426b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f8ba426b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eae9056d4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eae9056d4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f8ba426b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f8ba426b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4014a07f22_6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4014a07f22_6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f914741c8_1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f914741c8_1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ae9056d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ae9056d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s" sz="1200">
                <a:latin typeface="Calibri"/>
                <a:ea typeface="Calibri"/>
                <a:cs typeface="Calibri"/>
                <a:sym typeface="Calibri"/>
              </a:rPr>
              <a:t>Las políticas públicas, con sus sistemas y programas de infancia y adolescencia, no han trabajado adecuadamente con la complejidad del fenómeno en el que busca intervenir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s" sz="1200">
                <a:latin typeface="Calibri"/>
                <a:ea typeface="Calibri"/>
                <a:cs typeface="Calibri"/>
                <a:sym typeface="Calibri"/>
              </a:rPr>
              <a:t>Reproducción de ciertos patrones de operación que dificultan al sistema para cumplir sus funciones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s" sz="1200">
                <a:latin typeface="Calibri"/>
                <a:ea typeface="Calibri"/>
                <a:cs typeface="Calibri"/>
                <a:sym typeface="Calibri"/>
              </a:rPr>
              <a:t>Ver las fallas de este dispositivo ofrece la posibilidad de mejorar la observación de la complejidad, por tanto ser más efectivo en la forma de implementación</a:t>
            </a: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eae9056d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eae9056d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Opacidades de la visión: Déficit de observación de la complejidad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0161112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0161112c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ed17611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ed17611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0161112c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0161112c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Desfase en la intervención de los hermanos/as, en relación a Lissette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Al momento de la muerte de Lissette: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○"/>
            </a:pPr>
            <a:r>
              <a:rPr lang="es" b="1"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de sus hermanos/as habían pasado por ofertas ambulatorias del Sename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○"/>
            </a:pPr>
            <a:r>
              <a:rPr lang="es" b="1"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s">
                <a:latin typeface="Calibri"/>
                <a:ea typeface="Calibri"/>
                <a:cs typeface="Calibri"/>
                <a:sym typeface="Calibri"/>
              </a:rPr>
              <a:t>de sus hermanos/as permanecen en residencias diferentes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○"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Dentro de ofertas programáticas diferentes y en periodos distintos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ae9056d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eae9056d4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eae9056d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eae9056d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246250"/>
            <a:ext cx="7688100" cy="19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/>
              <a:t>Cuando las fallas son sistémicas: </a:t>
            </a:r>
            <a:r>
              <a:rPr lang="es-CL" sz="3600" dirty="0"/>
              <a:t>o</a:t>
            </a:r>
            <a:r>
              <a:rPr lang="es" sz="3600" dirty="0"/>
              <a:t>tra memoria para Lissette, Ámbar y Ariel</a:t>
            </a:r>
            <a:endParaRPr sz="3600"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0" y="3249100"/>
            <a:ext cx="9144000" cy="15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latin typeface="Raleway"/>
                <a:ea typeface="Raleway"/>
                <a:cs typeface="Raleway"/>
                <a:sym typeface="Raleway"/>
              </a:rPr>
              <a:t>Prototipo de Alerta Temprana para Sistemas y </a:t>
            </a:r>
            <a:endParaRPr sz="14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latin typeface="Raleway"/>
                <a:ea typeface="Raleway"/>
                <a:cs typeface="Raleway"/>
                <a:sym typeface="Raleway"/>
              </a:rPr>
              <a:t>Programas de protección a la Infancia</a:t>
            </a:r>
            <a:endParaRPr sz="14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latin typeface="Raleway"/>
                <a:ea typeface="Raleway"/>
                <a:cs typeface="Raleway"/>
                <a:sym typeface="Raleway"/>
              </a:rPr>
              <a:t>ID17I10033</a:t>
            </a:r>
            <a:endParaRPr sz="14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Joselyn Faez, Susan Fuentes, Colomba León, Consuelo Urra, Polette Vega 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Estudiantes de 3er año de Trabajo Social, Universidad de Chile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/>
          <p:nvPr/>
        </p:nvSpPr>
        <p:spPr>
          <a:xfrm>
            <a:off x="341325" y="1207050"/>
            <a:ext cx="3236700" cy="3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El cierre de residencias no transforma las lógicas de intervención de estos sistemas.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Avanzar hacia una tipología residencial más efectiva y de calidad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Entendiendo por calidad una forma de intervenir que logre trabajar adecuadamente con la complejidad del fenómeno, es decir, que operen bajo el horizonte de una mejora continua.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2" name="Google Shape;262;p22"/>
          <p:cNvSpPr txBox="1">
            <a:spLocks noGrp="1"/>
          </p:cNvSpPr>
          <p:nvPr>
            <p:ph type="title" idx="4294967295"/>
          </p:nvPr>
        </p:nvSpPr>
        <p:spPr>
          <a:xfrm>
            <a:off x="262100" y="178975"/>
            <a:ext cx="5331300" cy="8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Forma de intervención residencial:</a:t>
            </a:r>
            <a:endParaRPr sz="2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Avanzar hacia residencias de calidad</a:t>
            </a:r>
            <a:endParaRPr sz="2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2"/>
          <p:cNvPicPr preferRelativeResize="0"/>
          <p:nvPr/>
        </p:nvPicPr>
        <p:blipFill rotWithShape="1">
          <a:blip r:embed="rId3">
            <a:alphaModFix/>
          </a:blip>
          <a:srcRect r="704" b="70899"/>
          <a:stretch/>
        </p:blipFill>
        <p:spPr>
          <a:xfrm rot="-17861">
            <a:off x="4423699" y="774582"/>
            <a:ext cx="4523074" cy="148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2"/>
          <p:cNvPicPr preferRelativeResize="0"/>
          <p:nvPr/>
        </p:nvPicPr>
        <p:blipFill rotWithShape="1">
          <a:blip r:embed="rId4">
            <a:alphaModFix/>
          </a:blip>
          <a:srcRect l="2454" t="8808" r="2425" b="53040"/>
          <a:stretch/>
        </p:blipFill>
        <p:spPr>
          <a:xfrm rot="-17860">
            <a:off x="4398944" y="2447909"/>
            <a:ext cx="4523066" cy="105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2"/>
          <p:cNvPicPr preferRelativeResize="0"/>
          <p:nvPr/>
        </p:nvPicPr>
        <p:blipFill rotWithShape="1">
          <a:blip r:embed="rId5">
            <a:alphaModFix/>
          </a:blip>
          <a:srcRect t="51542" r="27901" b="19632"/>
          <a:stretch/>
        </p:blipFill>
        <p:spPr>
          <a:xfrm rot="-17854">
            <a:off x="4410966" y="3652762"/>
            <a:ext cx="4544461" cy="1051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/>
          <p:nvPr/>
        </p:nvSpPr>
        <p:spPr>
          <a:xfrm>
            <a:off x="300075" y="393400"/>
            <a:ext cx="46725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Raleway"/>
                <a:ea typeface="Raleway"/>
                <a:cs typeface="Raleway"/>
                <a:sym typeface="Raleway"/>
              </a:rPr>
              <a:t>Propuestas en el debate actual para residencias de protección: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367325" y="1556425"/>
            <a:ext cx="39888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latin typeface="Raleway"/>
                <a:ea typeface="Raleway"/>
                <a:cs typeface="Raleway"/>
                <a:sym typeface="Raleway"/>
              </a:rPr>
              <a:t>Sistema de financiamiento de residencias:</a:t>
            </a:r>
            <a:endParaRPr sz="13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s" sz="1300">
                <a:latin typeface="Raleway"/>
                <a:ea typeface="Raleway"/>
                <a:cs typeface="Raleway"/>
                <a:sym typeface="Raleway"/>
              </a:rPr>
              <a:t>Mejoras en el sistema de licitaciones para favorecer la continuidad de los procesos de intervención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s" sz="1300">
                <a:latin typeface="Raleway"/>
                <a:ea typeface="Raleway"/>
                <a:cs typeface="Raleway"/>
                <a:sym typeface="Raleway"/>
              </a:rPr>
              <a:t>Cambios en la estructura de pago de la subvención a residencias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s" sz="1300">
                <a:latin typeface="Raleway"/>
                <a:ea typeface="Raleway"/>
                <a:cs typeface="Raleway"/>
                <a:sym typeface="Raleway"/>
              </a:rPr>
              <a:t>Aumento del financiamiento comprometiéndose a financiar en su totalidad los estándares mínimos en un plazo de 5 años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latin typeface="Raleway"/>
                <a:ea typeface="Raleway"/>
                <a:cs typeface="Raleway"/>
                <a:sym typeface="Raleway"/>
              </a:rPr>
              <a:t>Mejoras en cuidado residencial:</a:t>
            </a:r>
            <a:endParaRPr sz="13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s" sz="1300">
                <a:latin typeface="Raleway"/>
                <a:ea typeface="Raleway"/>
                <a:cs typeface="Raleway"/>
                <a:sym typeface="Raleway"/>
              </a:rPr>
              <a:t>Residencias más pequeñas y familiares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s" sz="1300">
                <a:latin typeface="Raleway"/>
                <a:ea typeface="Raleway"/>
                <a:cs typeface="Raleway"/>
                <a:sym typeface="Raleway"/>
              </a:rPr>
              <a:t>Tipología residencias por tramos etarios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s" sz="1300">
                <a:latin typeface="Raleway"/>
                <a:ea typeface="Raleway"/>
                <a:cs typeface="Raleway"/>
                <a:sym typeface="Raleway"/>
              </a:rPr>
              <a:t>Trabajo en definición de estándares necesarios para residencias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2" name="Google Shape;272;p23"/>
          <p:cNvPicPr preferRelativeResize="0"/>
          <p:nvPr/>
        </p:nvPicPr>
        <p:blipFill rotWithShape="1">
          <a:blip r:embed="rId3">
            <a:alphaModFix/>
          </a:blip>
          <a:srcRect b="1584"/>
          <a:stretch/>
        </p:blipFill>
        <p:spPr>
          <a:xfrm rot="-2">
            <a:off x="4743978" y="3208457"/>
            <a:ext cx="3867167" cy="156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775" y="360000"/>
            <a:ext cx="4356750" cy="254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4"/>
          <p:cNvPicPr preferRelativeResize="0"/>
          <p:nvPr/>
        </p:nvPicPr>
        <p:blipFill rotWithShape="1">
          <a:blip r:embed="rId3">
            <a:alphaModFix/>
          </a:blip>
          <a:srcRect l="18742" t="23917" r="14130" b="14690"/>
          <a:stretch/>
        </p:blipFill>
        <p:spPr>
          <a:xfrm>
            <a:off x="829111" y="1046575"/>
            <a:ext cx="7634137" cy="392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4"/>
          <p:cNvSpPr/>
          <p:nvPr/>
        </p:nvSpPr>
        <p:spPr>
          <a:xfrm>
            <a:off x="4013575" y="2672050"/>
            <a:ext cx="1035900" cy="981600"/>
          </a:xfrm>
          <a:prstGeom prst="flowChartConnector">
            <a:avLst/>
          </a:prstGeom>
          <a:solidFill>
            <a:srgbClr val="3D85C6"/>
          </a:solidFill>
          <a:ln w="28575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2505800" y="3423875"/>
            <a:ext cx="8250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title" idx="4294967295"/>
          </p:nvPr>
        </p:nvSpPr>
        <p:spPr>
          <a:xfrm>
            <a:off x="262100" y="178975"/>
            <a:ext cx="62190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Dispositivo resultante de observación:</a:t>
            </a:r>
            <a:endParaRPr sz="2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24"/>
          <p:cNvGrpSpPr/>
          <p:nvPr/>
        </p:nvGrpSpPr>
        <p:grpSpPr>
          <a:xfrm>
            <a:off x="2909375" y="1618111"/>
            <a:ext cx="3181561" cy="2995473"/>
            <a:chOff x="2909375" y="1618111"/>
            <a:chExt cx="3181561" cy="2995473"/>
          </a:xfrm>
        </p:grpSpPr>
        <p:grpSp>
          <p:nvGrpSpPr>
            <p:cNvPr id="283" name="Google Shape;283;p24"/>
            <p:cNvGrpSpPr/>
            <p:nvPr/>
          </p:nvGrpSpPr>
          <p:grpSpPr>
            <a:xfrm>
              <a:off x="5085936" y="2457402"/>
              <a:ext cx="1005000" cy="970800"/>
              <a:chOff x="4032886" y="2680852"/>
              <a:chExt cx="1005000" cy="970800"/>
            </a:xfrm>
          </p:grpSpPr>
          <p:sp>
            <p:nvSpPr>
              <p:cNvPr id="284" name="Google Shape;284;p24"/>
              <p:cNvSpPr/>
              <p:nvPr/>
            </p:nvSpPr>
            <p:spPr>
              <a:xfrm>
                <a:off x="4032886" y="2680852"/>
                <a:ext cx="1005000" cy="970800"/>
              </a:xfrm>
              <a:prstGeom prst="flowChartConnector">
                <a:avLst/>
              </a:prstGeom>
              <a:solidFill>
                <a:srgbClr val="9BC2E6"/>
              </a:solidFill>
              <a:ln w="28575" cap="flat" cmpd="sng">
                <a:solidFill>
                  <a:srgbClr val="66666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285" name="Google Shape;285;p24"/>
              <p:cNvSpPr txBox="1"/>
              <p:nvPr/>
            </p:nvSpPr>
            <p:spPr>
              <a:xfrm>
                <a:off x="4086675" y="2889775"/>
                <a:ext cx="929700" cy="51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aleway"/>
                    <a:ea typeface="Raleway"/>
                    <a:cs typeface="Raleway"/>
                    <a:sym typeface="Raleway"/>
                  </a:rPr>
                  <a:t>Sin SAT de Trayectoria</a:t>
                </a:r>
                <a:endParaRPr sz="1100"/>
              </a:p>
            </p:txBody>
          </p:sp>
        </p:grpSp>
        <p:sp>
          <p:nvSpPr>
            <p:cNvPr id="286" name="Google Shape;286;p24"/>
            <p:cNvSpPr/>
            <p:nvPr/>
          </p:nvSpPr>
          <p:spPr>
            <a:xfrm>
              <a:off x="4662462" y="3642784"/>
              <a:ext cx="1005000" cy="970800"/>
            </a:xfrm>
            <a:prstGeom prst="flowChartConnector">
              <a:avLst/>
            </a:prstGeom>
            <a:solidFill>
              <a:srgbClr val="9BC2E6"/>
            </a:solidFill>
            <a:ln w="28575" cap="flat" cmpd="sng">
              <a:solidFill>
                <a:srgbClr val="666666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2909375" y="2404436"/>
              <a:ext cx="1078605" cy="981600"/>
            </a:xfrm>
            <a:prstGeom prst="flowChartConnector">
              <a:avLst/>
            </a:prstGeom>
            <a:solidFill>
              <a:srgbClr val="9BC2E6"/>
            </a:solidFill>
            <a:ln w="28575" cap="flat" cmpd="sng">
              <a:solidFill>
                <a:srgbClr val="666666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288" name="Google Shape;288;p24"/>
            <p:cNvGrpSpPr/>
            <p:nvPr/>
          </p:nvGrpSpPr>
          <p:grpSpPr>
            <a:xfrm>
              <a:off x="4034480" y="1618111"/>
              <a:ext cx="1042620" cy="970800"/>
              <a:chOff x="4034480" y="1618111"/>
              <a:chExt cx="1042620" cy="970800"/>
            </a:xfrm>
          </p:grpSpPr>
          <p:sp>
            <p:nvSpPr>
              <p:cNvPr id="289" name="Google Shape;289;p24"/>
              <p:cNvSpPr/>
              <p:nvPr/>
            </p:nvSpPr>
            <p:spPr>
              <a:xfrm>
                <a:off x="4034480" y="1618111"/>
                <a:ext cx="1005000" cy="970800"/>
              </a:xfrm>
              <a:prstGeom prst="flowChartConnector">
                <a:avLst/>
              </a:prstGeom>
              <a:solidFill>
                <a:srgbClr val="9BC2E6"/>
              </a:solidFill>
              <a:ln w="28575" cap="flat" cmpd="sng">
                <a:solidFill>
                  <a:srgbClr val="66666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290" name="Google Shape;290;p24"/>
              <p:cNvSpPr txBox="1"/>
              <p:nvPr/>
            </p:nvSpPr>
            <p:spPr>
              <a:xfrm>
                <a:off x="4041200" y="1821675"/>
                <a:ext cx="1035900" cy="44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aleway"/>
                    <a:ea typeface="Raleway"/>
                    <a:cs typeface="Raleway"/>
                    <a:sym typeface="Raleway"/>
                  </a:rPr>
                  <a:t>Desigualdad Territorial</a:t>
                </a:r>
                <a:endParaRPr sz="11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291" name="Google Shape;291;p24"/>
            <p:cNvGrpSpPr/>
            <p:nvPr/>
          </p:nvGrpSpPr>
          <p:grpSpPr>
            <a:xfrm>
              <a:off x="3330800" y="3587081"/>
              <a:ext cx="1106700" cy="970800"/>
              <a:chOff x="3330800" y="3587081"/>
              <a:chExt cx="1106700" cy="970800"/>
            </a:xfrm>
          </p:grpSpPr>
          <p:sp>
            <p:nvSpPr>
              <p:cNvPr id="292" name="Google Shape;292;p24"/>
              <p:cNvSpPr/>
              <p:nvPr/>
            </p:nvSpPr>
            <p:spPr>
              <a:xfrm>
                <a:off x="3364082" y="3587081"/>
                <a:ext cx="1005000" cy="970800"/>
              </a:xfrm>
              <a:prstGeom prst="flowChartConnector">
                <a:avLst/>
              </a:prstGeom>
              <a:solidFill>
                <a:srgbClr val="9BC2E6"/>
              </a:solidFill>
              <a:ln w="28575" cap="flat" cmpd="sng">
                <a:solidFill>
                  <a:srgbClr val="66666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293" name="Google Shape;293;p24"/>
              <p:cNvSpPr txBox="1"/>
              <p:nvPr/>
            </p:nvSpPr>
            <p:spPr>
              <a:xfrm>
                <a:off x="3330800" y="3802200"/>
                <a:ext cx="1106700" cy="51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aleway"/>
                    <a:ea typeface="Raleway"/>
                    <a:cs typeface="Raleway"/>
                    <a:sym typeface="Raleway"/>
                  </a:rPr>
                  <a:t>Inadecuación de Protocolos</a:t>
                </a:r>
                <a:endParaRPr sz="1100"/>
              </a:p>
            </p:txBody>
          </p:sp>
        </p:grpSp>
      </p:grpSp>
      <p:sp>
        <p:nvSpPr>
          <p:cNvPr id="294" name="Google Shape;294;p24"/>
          <p:cNvSpPr txBox="1"/>
          <p:nvPr/>
        </p:nvSpPr>
        <p:spPr>
          <a:xfrm>
            <a:off x="4623875" y="3913225"/>
            <a:ext cx="11724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Fragmentación de la oferta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5" name="Google Shape;295;p24"/>
          <p:cNvSpPr txBox="1"/>
          <p:nvPr/>
        </p:nvSpPr>
        <p:spPr>
          <a:xfrm>
            <a:off x="2857917" y="2631702"/>
            <a:ext cx="11724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50" dirty="0">
                <a:latin typeface="Raleway"/>
                <a:ea typeface="Raleway"/>
                <a:cs typeface="Raleway"/>
                <a:sym typeface="Raleway"/>
              </a:rPr>
              <a:t>Descoordinación de la medicación</a:t>
            </a:r>
            <a:endParaRPr sz="950" dirty="0"/>
          </a:p>
        </p:txBody>
      </p:sp>
      <p:sp>
        <p:nvSpPr>
          <p:cNvPr id="296" name="Google Shape;296;p24"/>
          <p:cNvSpPr txBox="1"/>
          <p:nvPr/>
        </p:nvSpPr>
        <p:spPr>
          <a:xfrm>
            <a:off x="3983575" y="2876550"/>
            <a:ext cx="10359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“Crisis Residencial”</a:t>
            </a:r>
            <a:endParaRPr sz="1100"/>
          </a:p>
        </p:txBody>
      </p:sp>
      <p:sp>
        <p:nvSpPr>
          <p:cNvPr id="297" name="Google Shape;297;p24"/>
          <p:cNvSpPr txBox="1"/>
          <p:nvPr/>
        </p:nvSpPr>
        <p:spPr>
          <a:xfrm>
            <a:off x="338300" y="3622950"/>
            <a:ext cx="2348700" cy="1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Raleway"/>
                <a:ea typeface="Raleway"/>
                <a:cs typeface="Raleway"/>
                <a:sym typeface="Raleway"/>
              </a:rPr>
              <a:t>Avanzar hacia una tipología residencial más efectiva y de calidad</a:t>
            </a:r>
            <a:r>
              <a:rPr lang="es" sz="16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cxnSp>
        <p:nvCxnSpPr>
          <p:cNvPr id="298" name="Google Shape;298;p24"/>
          <p:cNvCxnSpPr>
            <a:stCxn id="296" idx="1"/>
            <a:endCxn id="296" idx="1"/>
          </p:cNvCxnSpPr>
          <p:nvPr/>
        </p:nvCxnSpPr>
        <p:spPr>
          <a:xfrm>
            <a:off x="3983575" y="31354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24"/>
          <p:cNvCxnSpPr>
            <a:stCxn id="296" idx="3"/>
            <a:endCxn id="296" idx="3"/>
          </p:cNvCxnSpPr>
          <p:nvPr/>
        </p:nvCxnSpPr>
        <p:spPr>
          <a:xfrm>
            <a:off x="5019475" y="31354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24"/>
          <p:cNvSpPr txBox="1"/>
          <p:nvPr/>
        </p:nvSpPr>
        <p:spPr>
          <a:xfrm>
            <a:off x="6624050" y="714750"/>
            <a:ext cx="2520000" cy="11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Raleway"/>
                <a:ea typeface="Raleway"/>
                <a:cs typeface="Raleway"/>
                <a:sym typeface="Raleway"/>
              </a:rPr>
              <a:t>Observar la relación sistémica y su impacto en la residencia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"/>
          <p:cNvSpPr txBox="1">
            <a:spLocks noGrp="1"/>
          </p:cNvSpPr>
          <p:nvPr>
            <p:ph type="title"/>
          </p:nvPr>
        </p:nvSpPr>
        <p:spPr>
          <a:xfrm>
            <a:off x="-25" y="2036225"/>
            <a:ext cx="9144000" cy="12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rgbClr val="FFFFFF"/>
                </a:solidFill>
              </a:rPr>
              <a:t>Ámbar</a:t>
            </a:r>
            <a:endParaRPr sz="60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/>
          <p:nvPr/>
        </p:nvSpPr>
        <p:spPr>
          <a:xfrm>
            <a:off x="6748900" y="2480550"/>
            <a:ext cx="2074500" cy="24609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Índice de Hacinamiento: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44,65%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Número de Habitantes: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10.207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Tasa de violencia intrafamiliar: 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735,92</a:t>
            </a: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311" name="Google Shape;311;p26"/>
          <p:cNvSpPr txBox="1"/>
          <p:nvPr/>
        </p:nvSpPr>
        <p:spPr>
          <a:xfrm>
            <a:off x="6801175" y="816848"/>
            <a:ext cx="2349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26"/>
          <p:cNvPicPr preferRelativeResize="0"/>
          <p:nvPr/>
        </p:nvPicPr>
        <p:blipFill rotWithShape="1">
          <a:blip r:embed="rId3">
            <a:alphaModFix/>
          </a:blip>
          <a:srcRect l="28053" t="7757" r="39442" b="13003"/>
          <a:stretch/>
        </p:blipFill>
        <p:spPr>
          <a:xfrm>
            <a:off x="3188788" y="1107339"/>
            <a:ext cx="3055963" cy="3894512"/>
          </a:xfrm>
          <a:prstGeom prst="rect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" name="Google Shape;313;p26"/>
          <p:cNvPicPr preferRelativeResize="0"/>
          <p:nvPr/>
        </p:nvPicPr>
        <p:blipFill rotWithShape="1">
          <a:blip r:embed="rId4">
            <a:alphaModFix/>
          </a:blip>
          <a:srcRect l="12831"/>
          <a:stretch/>
        </p:blipFill>
        <p:spPr>
          <a:xfrm>
            <a:off x="7642375" y="161250"/>
            <a:ext cx="1181025" cy="16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6"/>
          <p:cNvSpPr txBox="1">
            <a:spLocks noGrp="1"/>
          </p:cNvSpPr>
          <p:nvPr>
            <p:ph type="title" idx="4294967295"/>
          </p:nvPr>
        </p:nvSpPr>
        <p:spPr>
          <a:xfrm>
            <a:off x="276025" y="267000"/>
            <a:ext cx="83232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1) Desigualdad Territorial:</a:t>
            </a:r>
            <a:endParaRPr sz="2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Comuna de Rinconada, zona de concentración de externalidades </a:t>
            </a:r>
            <a:endParaRPr sz="1800" b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negativas.</a:t>
            </a:r>
            <a:endParaRPr sz="1800" b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0"/>
          </a:p>
        </p:txBody>
      </p:sp>
      <p:sp>
        <p:nvSpPr>
          <p:cNvPr id="315" name="Google Shape;315;p26"/>
          <p:cNvSpPr txBox="1"/>
          <p:nvPr/>
        </p:nvSpPr>
        <p:spPr>
          <a:xfrm>
            <a:off x="657250" y="1787450"/>
            <a:ext cx="1976100" cy="31539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Tasa de Pobreza Multidimensional: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15,1%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Tasa de Pobreza por Ingresos: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22,1%</a:t>
            </a:r>
            <a:b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Establecimientos educacionales:</a:t>
            </a:r>
            <a:r>
              <a:rPr lang="es" sz="11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1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Centros de Salud: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"/>
          <p:cNvSpPr txBox="1">
            <a:spLocks noGrp="1"/>
          </p:cNvSpPr>
          <p:nvPr>
            <p:ph type="title" idx="4294967295"/>
          </p:nvPr>
        </p:nvSpPr>
        <p:spPr>
          <a:xfrm>
            <a:off x="275100" y="246350"/>
            <a:ext cx="5266200" cy="9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2) Trayectoria:</a:t>
            </a:r>
            <a:endParaRPr sz="2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Ámbar, de una institución a otra.</a:t>
            </a:r>
            <a:endParaRPr sz="1800" b="0"/>
          </a:p>
        </p:txBody>
      </p:sp>
      <p:sp>
        <p:nvSpPr>
          <p:cNvPr id="321" name="Google Shape;321;p27"/>
          <p:cNvSpPr txBox="1"/>
          <p:nvPr/>
        </p:nvSpPr>
        <p:spPr>
          <a:xfrm>
            <a:off x="6325875" y="1148700"/>
            <a:ext cx="2602500" cy="3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22" name="Google Shape;322;p27"/>
          <p:cNvCxnSpPr/>
          <p:nvPr/>
        </p:nvCxnSpPr>
        <p:spPr>
          <a:xfrm>
            <a:off x="5368200" y="2854575"/>
            <a:ext cx="173100" cy="93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323" name="Google Shape;323;p27"/>
          <p:cNvCxnSpPr>
            <a:endCxn id="324" idx="1"/>
          </p:cNvCxnSpPr>
          <p:nvPr/>
        </p:nvCxnSpPr>
        <p:spPr>
          <a:xfrm rot="10800000" flipH="1">
            <a:off x="2468275" y="4230125"/>
            <a:ext cx="1426500" cy="32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325" name="Google Shape;325;p27"/>
          <p:cNvCxnSpPr/>
          <p:nvPr/>
        </p:nvCxnSpPr>
        <p:spPr>
          <a:xfrm rot="10800000">
            <a:off x="851325" y="2918325"/>
            <a:ext cx="194400" cy="802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stealth" w="med" len="med"/>
            <a:tailEnd type="none" w="med" len="med"/>
          </a:ln>
        </p:spPr>
      </p:cxnSp>
      <p:cxnSp>
        <p:nvCxnSpPr>
          <p:cNvPr id="326" name="Google Shape;326;p27"/>
          <p:cNvCxnSpPr>
            <a:stCxn id="327" idx="0"/>
            <a:endCxn id="327" idx="0"/>
          </p:cNvCxnSpPr>
          <p:nvPr/>
        </p:nvCxnSpPr>
        <p:spPr>
          <a:xfrm>
            <a:off x="2310113" y="3456992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27"/>
          <p:cNvCxnSpPr/>
          <p:nvPr/>
        </p:nvCxnSpPr>
        <p:spPr>
          <a:xfrm rot="10800000">
            <a:off x="1823825" y="2975700"/>
            <a:ext cx="60900" cy="766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none" w="med" len="med"/>
            <a:tailEnd type="stealth" w="med" len="med"/>
          </a:ln>
        </p:spPr>
      </p:cxnSp>
      <p:sp>
        <p:nvSpPr>
          <p:cNvPr id="329" name="Google Shape;329;p27"/>
          <p:cNvSpPr txBox="1"/>
          <p:nvPr/>
        </p:nvSpPr>
        <p:spPr>
          <a:xfrm>
            <a:off x="6274350" y="753900"/>
            <a:ext cx="2459700" cy="39033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Juzgado de Familia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Tribunal de Familia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Programa FAE PRO Ayun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Hogar Familia de Acogida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Hospital San Juan de Dios de Los Andes.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s">
                <a:latin typeface="Raleway"/>
                <a:ea typeface="Raleway"/>
                <a:cs typeface="Raleway"/>
                <a:sym typeface="Raleway"/>
              </a:rPr>
              <a:t>Hospital San Camilo, comuna de San Felipe</a:t>
            </a:r>
            <a:endParaRPr/>
          </a:p>
        </p:txBody>
      </p:sp>
      <p:cxnSp>
        <p:nvCxnSpPr>
          <p:cNvPr id="330" name="Google Shape;330;p27"/>
          <p:cNvCxnSpPr>
            <a:stCxn id="331" idx="3"/>
          </p:cNvCxnSpPr>
          <p:nvPr/>
        </p:nvCxnSpPr>
        <p:spPr>
          <a:xfrm>
            <a:off x="2355325" y="4141541"/>
            <a:ext cx="1450500" cy="515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stealth" w="med" len="med"/>
            <a:tailEnd type="none" w="med" len="med"/>
          </a:ln>
        </p:spPr>
      </p:cxnSp>
      <p:pic>
        <p:nvPicPr>
          <p:cNvPr id="332" name="Google Shape;3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25" y="3231081"/>
            <a:ext cx="1787700" cy="16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01" y="1312988"/>
            <a:ext cx="1502948" cy="14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3625" y="1526295"/>
            <a:ext cx="1426500" cy="117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6525" y="3314506"/>
            <a:ext cx="1787700" cy="1677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27"/>
          <p:cNvCxnSpPr/>
          <p:nvPr/>
        </p:nvCxnSpPr>
        <p:spPr>
          <a:xfrm rot="10800000" flipH="1">
            <a:off x="2150549" y="1848238"/>
            <a:ext cx="2081100" cy="17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337" name="Google Shape;337;p27"/>
          <p:cNvCxnSpPr/>
          <p:nvPr/>
        </p:nvCxnSpPr>
        <p:spPr>
          <a:xfrm>
            <a:off x="2346800" y="1568575"/>
            <a:ext cx="1933500" cy="8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stealth" w="med" len="med"/>
            <a:tailEnd type="none" w="med" len="med"/>
          </a:ln>
        </p:spPr>
      </p:cxnSp>
      <p:cxnSp>
        <p:nvCxnSpPr>
          <p:cNvPr id="338" name="Google Shape;338;p27"/>
          <p:cNvCxnSpPr/>
          <p:nvPr/>
        </p:nvCxnSpPr>
        <p:spPr>
          <a:xfrm rot="10800000">
            <a:off x="2211675" y="2740800"/>
            <a:ext cx="2261700" cy="95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339" name="Google Shape;339;p27"/>
          <p:cNvCxnSpPr/>
          <p:nvPr/>
        </p:nvCxnSpPr>
        <p:spPr>
          <a:xfrm flipH="1">
            <a:off x="2115825" y="2114725"/>
            <a:ext cx="2167800" cy="219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340" name="Google Shape;340;p27"/>
          <p:cNvCxnSpPr/>
          <p:nvPr/>
        </p:nvCxnSpPr>
        <p:spPr>
          <a:xfrm>
            <a:off x="2286000" y="1763150"/>
            <a:ext cx="1738800" cy="826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900" y="1162313"/>
            <a:ext cx="3550125" cy="355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8"/>
          <p:cNvSpPr txBox="1">
            <a:spLocks noGrp="1"/>
          </p:cNvSpPr>
          <p:nvPr>
            <p:ph type="title" idx="4294967295"/>
          </p:nvPr>
        </p:nvSpPr>
        <p:spPr>
          <a:xfrm>
            <a:off x="238850" y="193875"/>
            <a:ext cx="6600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3) Saturación de las señales:</a:t>
            </a: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551225" y="1136675"/>
            <a:ext cx="1585200" cy="6078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Fragmentación 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 la oferta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8" name="Google Shape;348;p28"/>
          <p:cNvSpPr/>
          <p:nvPr/>
        </p:nvSpPr>
        <p:spPr>
          <a:xfrm>
            <a:off x="6612900" y="2746500"/>
            <a:ext cx="1585200" cy="6078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Antecedentes de violencia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9" name="Google Shape;349;p28"/>
          <p:cNvSpPr/>
          <p:nvPr/>
        </p:nvSpPr>
        <p:spPr>
          <a:xfrm>
            <a:off x="5935850" y="978722"/>
            <a:ext cx="1472700" cy="6078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Signos físicos de violencia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551225" y="3010300"/>
            <a:ext cx="1821000" cy="6078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Recomendaciones de la familia</a:t>
            </a:r>
            <a:endParaRPr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1" name="Google Shape;351;p28"/>
          <p:cNvSpPr txBox="1"/>
          <p:nvPr/>
        </p:nvSpPr>
        <p:spPr>
          <a:xfrm>
            <a:off x="1159424" y="1790874"/>
            <a:ext cx="1973475" cy="85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Raleway"/>
                <a:ea typeface="Raleway"/>
                <a:cs typeface="Raleway"/>
                <a:sym typeface="Raleway"/>
              </a:rPr>
              <a:t>Separación de Ámbar y su hermana.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s" sz="1000" dirty="0">
              <a:latin typeface="Raleway"/>
              <a:ea typeface="Raleway"/>
              <a:cs typeface="Raleway"/>
              <a:sym typeface="Raleway"/>
            </a:endParaRPr>
          </a:p>
          <a:p>
            <a:pPr lvl="0"/>
            <a:r>
              <a:rPr lang="es-CL" sz="1000" dirty="0">
                <a:latin typeface="Raleway"/>
                <a:ea typeface="Raleway"/>
                <a:cs typeface="Raleway"/>
                <a:sym typeface="Raleway"/>
              </a:rPr>
              <a:t>Retorno de hermana de </a:t>
            </a:r>
          </a:p>
          <a:p>
            <a:pPr lvl="0"/>
            <a:r>
              <a:rPr lang="es-CL" sz="1000" dirty="0">
                <a:latin typeface="Raleway"/>
                <a:ea typeface="Raleway"/>
                <a:cs typeface="Raleway"/>
                <a:sym typeface="Raleway"/>
              </a:rPr>
              <a:t>Ámbar a centro del Sename.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53" name="Google Shape;353;p28"/>
          <p:cNvCxnSpPr/>
          <p:nvPr/>
        </p:nvCxnSpPr>
        <p:spPr>
          <a:xfrm>
            <a:off x="6591300" y="1885950"/>
            <a:ext cx="462300" cy="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" name="Google Shape;354;p28"/>
          <p:cNvSpPr txBox="1"/>
          <p:nvPr/>
        </p:nvSpPr>
        <p:spPr>
          <a:xfrm>
            <a:off x="7048900" y="1630175"/>
            <a:ext cx="1585200" cy="868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Raleway"/>
                <a:ea typeface="Raleway"/>
                <a:cs typeface="Raleway"/>
                <a:sym typeface="Raleway"/>
              </a:rPr>
              <a:t>Denuncia desde el Jardín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s" sz="1000" dirty="0">
              <a:latin typeface="Raleway"/>
              <a:ea typeface="Raleway"/>
              <a:cs typeface="Raleway"/>
              <a:sym typeface="Raleway"/>
            </a:endParaRPr>
          </a:p>
          <a:p>
            <a:r>
              <a:rPr lang="es-CL" sz="1000" dirty="0">
                <a:latin typeface="Raleway"/>
                <a:ea typeface="Raleway"/>
                <a:cs typeface="Raleway"/>
                <a:sym typeface="Raleway"/>
              </a:rPr>
              <a:t>Denuncia por parte del pediatra.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6" name="Google Shape;356;p28"/>
          <p:cNvSpPr txBox="1"/>
          <p:nvPr/>
        </p:nvSpPr>
        <p:spPr>
          <a:xfrm>
            <a:off x="1190075" y="3924100"/>
            <a:ext cx="28227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Raleway"/>
                <a:ea typeface="Raleway"/>
                <a:cs typeface="Raleway"/>
                <a:sym typeface="Raleway"/>
              </a:rPr>
              <a:t>Madre de Ámbar señala que Cinthya no quería realmente la tuición de la pequeña</a:t>
            </a:r>
            <a:endParaRPr sz="10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Raleway"/>
                <a:ea typeface="Raleway"/>
                <a:cs typeface="Raleway"/>
                <a:sym typeface="Raleway"/>
              </a:rPr>
              <a:t>.</a:t>
            </a:r>
            <a:br>
              <a:rPr lang="es" sz="1000" dirty="0">
                <a:latin typeface="Raleway"/>
                <a:ea typeface="Raleway"/>
                <a:cs typeface="Raleway"/>
                <a:sym typeface="Raleway"/>
              </a:rPr>
            </a:br>
            <a:r>
              <a:rPr lang="es" sz="1000" dirty="0">
                <a:latin typeface="Raleway"/>
                <a:ea typeface="Raleway"/>
                <a:cs typeface="Raleway"/>
                <a:sym typeface="Raleway"/>
              </a:rPr>
              <a:t>Conocimiento por parte de familiares de poca cercanía entre Cinthya y Ámbar.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7" name="Google Shape;357;p28"/>
          <p:cNvSpPr txBox="1"/>
          <p:nvPr/>
        </p:nvSpPr>
        <p:spPr>
          <a:xfrm>
            <a:off x="7038375" y="3649075"/>
            <a:ext cx="18816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latin typeface="Raleway"/>
                <a:ea typeface="Raleway"/>
                <a:cs typeface="Raleway"/>
                <a:sym typeface="Raleway"/>
              </a:rPr>
              <a:t>Entrega de información  al Tribunal de Familia sobre la violencia física y psicológica que Miguel ejercía sobre Cinthya.</a:t>
            </a:r>
            <a:endParaRPr sz="1000" dirty="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58" name="Google Shape;358;p28"/>
          <p:cNvCxnSpPr>
            <a:cxnSpLocks/>
          </p:cNvCxnSpPr>
          <p:nvPr/>
        </p:nvCxnSpPr>
        <p:spPr>
          <a:xfrm rot="-5400000" flipH="1">
            <a:off x="554400" y="1909945"/>
            <a:ext cx="726900" cy="4497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9" name="Google Shape;359;p28"/>
          <p:cNvCxnSpPr>
            <a:cxnSpLocks/>
          </p:cNvCxnSpPr>
          <p:nvPr/>
        </p:nvCxnSpPr>
        <p:spPr>
          <a:xfrm flipH="1">
            <a:off x="693001" y="2007025"/>
            <a:ext cx="49602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28"/>
          <p:cNvCxnSpPr>
            <a:endCxn id="357" idx="1"/>
          </p:cNvCxnSpPr>
          <p:nvPr/>
        </p:nvCxnSpPr>
        <p:spPr>
          <a:xfrm rot="-5400000" flipH="1">
            <a:off x="6481875" y="3594175"/>
            <a:ext cx="837300" cy="2757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Google Shape;361;p28"/>
          <p:cNvCxnSpPr/>
          <p:nvPr/>
        </p:nvCxnSpPr>
        <p:spPr>
          <a:xfrm rot="-5400000" flipH="1">
            <a:off x="6469425" y="1725120"/>
            <a:ext cx="726900" cy="4497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28"/>
          <p:cNvCxnSpPr/>
          <p:nvPr/>
        </p:nvCxnSpPr>
        <p:spPr>
          <a:xfrm rot="10800000">
            <a:off x="2372250" y="3324350"/>
            <a:ext cx="694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28"/>
          <p:cNvCxnSpPr/>
          <p:nvPr/>
        </p:nvCxnSpPr>
        <p:spPr>
          <a:xfrm rot="10800000">
            <a:off x="5981750" y="2990975"/>
            <a:ext cx="648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28"/>
          <p:cNvCxnSpPr>
            <a:stCxn id="347" idx="3"/>
          </p:cNvCxnSpPr>
          <p:nvPr/>
        </p:nvCxnSpPr>
        <p:spPr>
          <a:xfrm>
            <a:off x="2136425" y="1440575"/>
            <a:ext cx="1256100" cy="432000"/>
          </a:xfrm>
          <a:prstGeom prst="bentConnector3">
            <a:avLst>
              <a:gd name="adj1" fmla="val 10193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28"/>
          <p:cNvCxnSpPr>
            <a:stCxn id="349" idx="1"/>
          </p:cNvCxnSpPr>
          <p:nvPr/>
        </p:nvCxnSpPr>
        <p:spPr>
          <a:xfrm flipH="1">
            <a:off x="5350250" y="1282622"/>
            <a:ext cx="585600" cy="480600"/>
          </a:xfrm>
          <a:prstGeom prst="bentConnector3">
            <a:avLst>
              <a:gd name="adj1" fmla="val 1000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" name="Google Shape;366;p28"/>
          <p:cNvCxnSpPr/>
          <p:nvPr/>
        </p:nvCxnSpPr>
        <p:spPr>
          <a:xfrm rot="-5400000" flipH="1">
            <a:off x="446675" y="3906450"/>
            <a:ext cx="1038300" cy="448200"/>
          </a:xfrm>
          <a:prstGeom prst="bentConnector3">
            <a:avLst>
              <a:gd name="adj1" fmla="val 10071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28"/>
          <p:cNvCxnSpPr/>
          <p:nvPr/>
        </p:nvCxnSpPr>
        <p:spPr>
          <a:xfrm rot="10800000">
            <a:off x="742625" y="4134263"/>
            <a:ext cx="446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/>
      <p:bldP spid="354" grpId="0"/>
      <p:bldP spid="356" grpId="0"/>
      <p:bldP spid="3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"/>
          <p:cNvSpPr txBox="1">
            <a:spLocks noGrp="1"/>
          </p:cNvSpPr>
          <p:nvPr>
            <p:ph type="title" idx="4294967295"/>
          </p:nvPr>
        </p:nvSpPr>
        <p:spPr>
          <a:xfrm>
            <a:off x="251100" y="209000"/>
            <a:ext cx="4592700" cy="12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4) Protocolos y sus criterios de selección: </a:t>
            </a:r>
            <a:br>
              <a:rPr lang="es" sz="2400" dirty="0"/>
            </a:br>
            <a:r>
              <a:rPr lang="es" sz="1200" b="0" dirty="0"/>
              <a:t>Dimensiones solicitadas en </a:t>
            </a:r>
            <a:endParaRPr sz="1200" b="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dirty="0"/>
              <a:t>las familias de acogida.</a:t>
            </a:r>
            <a:br>
              <a:rPr lang="es" sz="2400" dirty="0"/>
            </a:br>
            <a:endParaRPr sz="2400" dirty="0"/>
          </a:p>
        </p:txBody>
      </p:sp>
      <p:sp>
        <p:nvSpPr>
          <p:cNvPr id="373" name="Google Shape;373;p29"/>
          <p:cNvSpPr/>
          <p:nvPr/>
        </p:nvSpPr>
        <p:spPr>
          <a:xfrm>
            <a:off x="2198850" y="1395050"/>
            <a:ext cx="1346400" cy="869100"/>
          </a:xfrm>
          <a:prstGeom prst="ellipse">
            <a:avLst/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Edad de los miembros de la familia</a:t>
            </a:r>
            <a:endParaRPr sz="10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29"/>
          <p:cNvSpPr/>
          <p:nvPr/>
        </p:nvSpPr>
        <p:spPr>
          <a:xfrm>
            <a:off x="5312000" y="1847025"/>
            <a:ext cx="1428300" cy="10521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Participación en la comunidad. interrelación con el entorno</a:t>
            </a:r>
            <a:endParaRPr sz="10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5" name="Google Shape;375;p29"/>
          <p:cNvSpPr/>
          <p:nvPr/>
        </p:nvSpPr>
        <p:spPr>
          <a:xfrm>
            <a:off x="3498775" y="1695600"/>
            <a:ext cx="1703100" cy="1534800"/>
          </a:xfrm>
          <a:prstGeom prst="ellipse">
            <a:avLst/>
          </a:pr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Selección familias de acogida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9"/>
          <p:cNvSpPr/>
          <p:nvPr/>
        </p:nvSpPr>
        <p:spPr>
          <a:xfrm>
            <a:off x="5010700" y="1123600"/>
            <a:ext cx="1255500" cy="6369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Lugar de residencia</a:t>
            </a:r>
            <a:endParaRPr sz="10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7" name="Google Shape;377;p29"/>
          <p:cNvSpPr/>
          <p:nvPr/>
        </p:nvSpPr>
        <p:spPr>
          <a:xfrm>
            <a:off x="2062025" y="2350650"/>
            <a:ext cx="1255500" cy="869100"/>
          </a:xfrm>
          <a:prstGeom prst="ellipse">
            <a:avLst/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Nivel de suficiencia económica</a:t>
            </a:r>
            <a:endParaRPr sz="10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8" name="Google Shape;378;p29"/>
          <p:cNvSpPr/>
          <p:nvPr/>
        </p:nvSpPr>
        <p:spPr>
          <a:xfrm>
            <a:off x="2561725" y="3244148"/>
            <a:ext cx="1187700" cy="6780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Educación</a:t>
            </a:r>
            <a:endParaRPr sz="10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9" name="Google Shape;379;p29"/>
          <p:cNvSpPr/>
          <p:nvPr/>
        </p:nvSpPr>
        <p:spPr>
          <a:xfrm>
            <a:off x="5208663" y="2985650"/>
            <a:ext cx="1022100" cy="6369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Vivienda</a:t>
            </a:r>
            <a:endParaRPr sz="10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0" name="Google Shape;380;p29"/>
          <p:cNvSpPr/>
          <p:nvPr/>
        </p:nvSpPr>
        <p:spPr>
          <a:xfrm>
            <a:off x="3857850" y="3401525"/>
            <a:ext cx="1428300" cy="6780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Alimentación</a:t>
            </a:r>
            <a:endParaRPr sz="10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1" name="Google Shape;381;p29"/>
          <p:cNvSpPr/>
          <p:nvPr/>
        </p:nvSpPr>
        <p:spPr>
          <a:xfrm>
            <a:off x="2942625" y="924550"/>
            <a:ext cx="922200" cy="5178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Salud</a:t>
            </a:r>
            <a:endParaRPr sz="11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2" name="Google Shape;382;p29"/>
          <p:cNvSpPr/>
          <p:nvPr/>
        </p:nvSpPr>
        <p:spPr>
          <a:xfrm>
            <a:off x="3974201" y="764350"/>
            <a:ext cx="1103400" cy="6780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Vestuario</a:t>
            </a:r>
            <a:endParaRPr sz="10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29"/>
          <p:cNvSpPr/>
          <p:nvPr/>
        </p:nvSpPr>
        <p:spPr>
          <a:xfrm>
            <a:off x="6242275" y="3035050"/>
            <a:ext cx="1488900" cy="9324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Aceptación de capacitación, monitoreo y seguimient</a:t>
            </a:r>
            <a:r>
              <a:rPr lang="es" sz="11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endParaRPr sz="11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29"/>
          <p:cNvSpPr/>
          <p:nvPr/>
        </p:nvSpPr>
        <p:spPr>
          <a:xfrm>
            <a:off x="7888500" y="4171575"/>
            <a:ext cx="1255500" cy="9135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Actitud ante las posibles visitas de la FB</a:t>
            </a:r>
            <a:endParaRPr sz="10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29"/>
          <p:cNvSpPr/>
          <p:nvPr/>
        </p:nvSpPr>
        <p:spPr>
          <a:xfrm>
            <a:off x="1748075" y="4087600"/>
            <a:ext cx="1623900" cy="9978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Actitud hacia la reunificación familiar</a:t>
            </a:r>
            <a:endParaRPr sz="10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6" name="Google Shape;386;p29"/>
          <p:cNvSpPr/>
          <p:nvPr/>
        </p:nvSpPr>
        <p:spPr>
          <a:xfrm>
            <a:off x="6266200" y="136750"/>
            <a:ext cx="1255500" cy="11820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Riesgo de maltrato</a:t>
            </a:r>
            <a:endParaRPr sz="11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7" name="Google Shape;387;p29"/>
          <p:cNvSpPr/>
          <p:nvPr/>
        </p:nvSpPr>
        <p:spPr>
          <a:xfrm>
            <a:off x="6931925" y="1318850"/>
            <a:ext cx="1428300" cy="12834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Relación niño(a) y</a:t>
            </a:r>
            <a:endParaRPr sz="11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acogedores candidatos</a:t>
            </a:r>
            <a:endParaRPr sz="11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8" name="Google Shape;388;p29"/>
          <p:cNvSpPr/>
          <p:nvPr/>
        </p:nvSpPr>
        <p:spPr>
          <a:xfrm>
            <a:off x="4964450" y="4123525"/>
            <a:ext cx="1428300" cy="9324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Relación niño(a) y niños(as) de la FAC</a:t>
            </a:r>
            <a:endParaRPr sz="10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9" name="Google Shape;389;p29"/>
          <p:cNvSpPr/>
          <p:nvPr/>
        </p:nvSpPr>
        <p:spPr>
          <a:xfrm>
            <a:off x="7690025" y="173850"/>
            <a:ext cx="1255500" cy="12225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Relación afectiva entre FAC y FB</a:t>
            </a:r>
            <a:endParaRPr sz="11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0" name="Google Shape;390;p29"/>
          <p:cNvSpPr/>
          <p:nvPr/>
        </p:nvSpPr>
        <p:spPr>
          <a:xfrm>
            <a:off x="7690025" y="3035038"/>
            <a:ext cx="1488900" cy="9324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Colaboración y ayuda de la FAC a la FB</a:t>
            </a:r>
            <a:endParaRPr sz="10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6424975" y="4090825"/>
            <a:ext cx="1428300" cy="9978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Aceptación del niño(a) por los miembros de la FAC</a:t>
            </a:r>
            <a:endParaRPr sz="10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2" name="Google Shape;392;p29"/>
          <p:cNvSpPr/>
          <p:nvPr/>
        </p:nvSpPr>
        <p:spPr>
          <a:xfrm>
            <a:off x="327325" y="4079525"/>
            <a:ext cx="1346400" cy="9978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Motivación y actitud para acoger de la FAC</a:t>
            </a:r>
            <a:endParaRPr sz="10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3" name="Google Shape;393;p29"/>
          <p:cNvSpPr/>
          <p:nvPr/>
        </p:nvSpPr>
        <p:spPr>
          <a:xfrm>
            <a:off x="3442425" y="4123525"/>
            <a:ext cx="1428300" cy="9324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Actitud ante las dificultades</a:t>
            </a:r>
            <a:endParaRPr sz="10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4" name="Google Shape;394;p29"/>
          <p:cNvSpPr/>
          <p:nvPr/>
        </p:nvSpPr>
        <p:spPr>
          <a:xfrm>
            <a:off x="304250" y="3067350"/>
            <a:ext cx="1346400" cy="9324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9"/>
          <p:cNvSpPr txBox="1"/>
          <p:nvPr/>
        </p:nvSpPr>
        <p:spPr>
          <a:xfrm>
            <a:off x="304250" y="3189075"/>
            <a:ext cx="13464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Disponibilidad para atender la vida familiar</a:t>
            </a:r>
            <a:endParaRPr sz="1000"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6" name="Google Shape;396;p29"/>
          <p:cNvSpPr/>
          <p:nvPr/>
        </p:nvSpPr>
        <p:spPr>
          <a:xfrm>
            <a:off x="268250" y="1763900"/>
            <a:ext cx="1488900" cy="12225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A64D7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7" name="Google Shape;397;p29"/>
          <p:cNvSpPr txBox="1"/>
          <p:nvPr/>
        </p:nvSpPr>
        <p:spPr>
          <a:xfrm>
            <a:off x="313350" y="1912900"/>
            <a:ext cx="14283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Capacidad de comunicación, resolución de conflictos y organizativa</a:t>
            </a:r>
            <a:endParaRPr sz="1000" b="1" dirty="0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1454">
            <a:off x="1226827" y="1933325"/>
            <a:ext cx="6234145" cy="127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0"/>
          <p:cNvPicPr preferRelativeResize="0"/>
          <p:nvPr/>
        </p:nvPicPr>
        <p:blipFill rotWithShape="1">
          <a:blip r:embed="rId4">
            <a:alphaModFix/>
          </a:blip>
          <a:srcRect l="13122" t="39836" r="38668" b="52375"/>
          <a:stretch/>
        </p:blipFill>
        <p:spPr>
          <a:xfrm rot="215572">
            <a:off x="307796" y="2253509"/>
            <a:ext cx="8367582" cy="8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0"/>
          <p:cNvPicPr preferRelativeResize="0"/>
          <p:nvPr/>
        </p:nvPicPr>
        <p:blipFill rotWithShape="1">
          <a:blip r:embed="rId5">
            <a:alphaModFix/>
          </a:blip>
          <a:srcRect l="3044" t="12238" b="25034"/>
          <a:stretch/>
        </p:blipFill>
        <p:spPr>
          <a:xfrm rot="-332329">
            <a:off x="803248" y="1819580"/>
            <a:ext cx="7175703" cy="107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0"/>
          <p:cNvPicPr preferRelativeResize="0"/>
          <p:nvPr/>
        </p:nvPicPr>
        <p:blipFill rotWithShape="1">
          <a:blip r:embed="rId6">
            <a:alphaModFix/>
          </a:blip>
          <a:srcRect l="13103" t="62661" r="37261" b="28018"/>
          <a:stretch/>
        </p:blipFill>
        <p:spPr>
          <a:xfrm rot="-2">
            <a:off x="882602" y="2197053"/>
            <a:ext cx="7576751" cy="84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0"/>
          <p:cNvPicPr preferRelativeResize="0"/>
          <p:nvPr/>
        </p:nvPicPr>
        <p:blipFill rotWithShape="1">
          <a:blip r:embed="rId7">
            <a:alphaModFix/>
          </a:blip>
          <a:srcRect l="3138" t="20316" r="32943" b="52975"/>
          <a:stretch/>
        </p:blipFill>
        <p:spPr>
          <a:xfrm>
            <a:off x="1495525" y="1733955"/>
            <a:ext cx="6161101" cy="168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0"/>
          <p:cNvPicPr preferRelativeResize="0"/>
          <p:nvPr/>
        </p:nvPicPr>
        <p:blipFill rotWithShape="1">
          <a:blip r:embed="rId8">
            <a:alphaModFix/>
          </a:blip>
          <a:srcRect l="25527" t="43910" r="25625" b="45683"/>
          <a:stretch/>
        </p:blipFill>
        <p:spPr>
          <a:xfrm>
            <a:off x="540925" y="2027725"/>
            <a:ext cx="8104201" cy="11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0"/>
          <p:cNvPicPr preferRelativeResize="0"/>
          <p:nvPr/>
        </p:nvPicPr>
        <p:blipFill rotWithShape="1">
          <a:blip r:embed="rId9">
            <a:alphaModFix/>
          </a:blip>
          <a:srcRect l="13757" t="39576" r="38223" b="50017"/>
          <a:stretch/>
        </p:blipFill>
        <p:spPr>
          <a:xfrm>
            <a:off x="998371" y="2110200"/>
            <a:ext cx="6785474" cy="91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0"/>
          <p:cNvPicPr preferRelativeResize="0"/>
          <p:nvPr/>
        </p:nvPicPr>
        <p:blipFill rotWithShape="1">
          <a:blip r:embed="rId10">
            <a:alphaModFix/>
          </a:blip>
          <a:srcRect l="9516" t="24742" r="29793" b="60092"/>
          <a:stretch/>
        </p:blipFill>
        <p:spPr>
          <a:xfrm rot="10">
            <a:off x="346825" y="1799263"/>
            <a:ext cx="8289500" cy="129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0"/>
          <p:cNvPicPr preferRelativeResize="0"/>
          <p:nvPr/>
        </p:nvPicPr>
        <p:blipFill rotWithShape="1">
          <a:blip r:embed="rId11">
            <a:alphaModFix/>
          </a:blip>
          <a:srcRect l="21114" t="79618" r="12174" b="7368"/>
          <a:stretch/>
        </p:blipFill>
        <p:spPr>
          <a:xfrm rot="50">
            <a:off x="1431367" y="2141235"/>
            <a:ext cx="6120421" cy="663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9993" y="912075"/>
            <a:ext cx="4516411" cy="400282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1"/>
          <p:cNvSpPr/>
          <p:nvPr/>
        </p:nvSpPr>
        <p:spPr>
          <a:xfrm>
            <a:off x="3727990" y="2086469"/>
            <a:ext cx="2140500" cy="17643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Decisiones judiciales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7" name="Google Shape;417;p31"/>
          <p:cNvSpPr/>
          <p:nvPr/>
        </p:nvSpPr>
        <p:spPr>
          <a:xfrm rot="-644">
            <a:off x="6226988" y="912231"/>
            <a:ext cx="1602000" cy="6753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Carabineros de Chile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8" name="Google Shape;418;p31"/>
          <p:cNvSpPr/>
          <p:nvPr/>
        </p:nvSpPr>
        <p:spPr>
          <a:xfrm>
            <a:off x="1322186" y="1161620"/>
            <a:ext cx="1602000" cy="6753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Fiscalía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9" name="Google Shape;419;p31"/>
          <p:cNvSpPr/>
          <p:nvPr/>
        </p:nvSpPr>
        <p:spPr>
          <a:xfrm rot="644">
            <a:off x="937993" y="2086629"/>
            <a:ext cx="1602000" cy="6753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Tribunal de Familia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0" name="Google Shape;420;p31"/>
          <p:cNvSpPr/>
          <p:nvPr/>
        </p:nvSpPr>
        <p:spPr>
          <a:xfrm rot="-644">
            <a:off x="6942756" y="2575744"/>
            <a:ext cx="1602000" cy="6753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Jardín Infantil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1" name="Google Shape;421;p31"/>
          <p:cNvSpPr/>
          <p:nvPr/>
        </p:nvSpPr>
        <p:spPr>
          <a:xfrm rot="-644">
            <a:off x="6709636" y="3918564"/>
            <a:ext cx="1602000" cy="6753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Consultorio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2" name="Google Shape;422;p31"/>
          <p:cNvSpPr/>
          <p:nvPr/>
        </p:nvSpPr>
        <p:spPr>
          <a:xfrm>
            <a:off x="1069725" y="3341775"/>
            <a:ext cx="1685700" cy="6756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FAE PRO Ayun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3" name="Google Shape;423;p31"/>
          <p:cNvSpPr txBox="1">
            <a:spLocks noGrp="1"/>
          </p:cNvSpPr>
          <p:nvPr>
            <p:ph type="title" idx="4294967295"/>
          </p:nvPr>
        </p:nvSpPr>
        <p:spPr>
          <a:xfrm>
            <a:off x="264375" y="229875"/>
            <a:ext cx="87579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5) Descoordinación institucional en el proceso judicial:</a:t>
            </a:r>
            <a:endParaRPr sz="2400"/>
          </a:p>
        </p:txBody>
      </p:sp>
      <p:cxnSp>
        <p:nvCxnSpPr>
          <p:cNvPr id="424" name="Google Shape;424;p31"/>
          <p:cNvCxnSpPr>
            <a:stCxn id="422" idx="2"/>
          </p:cNvCxnSpPr>
          <p:nvPr/>
        </p:nvCxnSpPr>
        <p:spPr>
          <a:xfrm flipH="1">
            <a:off x="1907475" y="4017375"/>
            <a:ext cx="5100" cy="3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5" name="Google Shape;425;p31"/>
          <p:cNvSpPr txBox="1"/>
          <p:nvPr/>
        </p:nvSpPr>
        <p:spPr>
          <a:xfrm>
            <a:off x="938125" y="4343225"/>
            <a:ext cx="20949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Raleway"/>
                <a:ea typeface="Raleway"/>
                <a:cs typeface="Raleway"/>
                <a:sym typeface="Raleway"/>
              </a:rPr>
              <a:t>Evaluación de la familia de acogida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p31"/>
          <p:cNvSpPr txBox="1"/>
          <p:nvPr/>
        </p:nvSpPr>
        <p:spPr>
          <a:xfrm>
            <a:off x="7056400" y="3443500"/>
            <a:ext cx="11790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Denuncias</a:t>
            </a:r>
            <a:endParaRPr b="1"/>
          </a:p>
        </p:txBody>
      </p:sp>
      <p:cxnSp>
        <p:nvCxnSpPr>
          <p:cNvPr id="427" name="Google Shape;427;p31"/>
          <p:cNvCxnSpPr/>
          <p:nvPr/>
        </p:nvCxnSpPr>
        <p:spPr>
          <a:xfrm rot="10800000">
            <a:off x="8243838" y="3623650"/>
            <a:ext cx="560400" cy="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8" name="Google Shape;428;p31"/>
          <p:cNvSpPr txBox="1"/>
          <p:nvPr/>
        </p:nvSpPr>
        <p:spPr>
          <a:xfrm rot="-5400000">
            <a:off x="-316503" y="1699573"/>
            <a:ext cx="1450305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latin typeface="Raleway"/>
                <a:ea typeface="Raleway"/>
                <a:cs typeface="Raleway"/>
                <a:sym typeface="Raleway"/>
              </a:rPr>
              <a:t>Investigació</a:t>
            </a:r>
            <a:r>
              <a:rPr lang="es-CL" b="1" dirty="0">
                <a:latin typeface="Raleway"/>
                <a:ea typeface="Raleway"/>
                <a:cs typeface="Raleway"/>
                <a:sym typeface="Raleway"/>
              </a:rPr>
              <a:t>n</a:t>
            </a:r>
            <a:endParaRPr b="1" dirty="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29" name="Google Shape;429;p31"/>
          <p:cNvCxnSpPr>
            <a:stCxn id="418" idx="1"/>
            <a:endCxn id="419" idx="1"/>
          </p:cNvCxnSpPr>
          <p:nvPr/>
        </p:nvCxnSpPr>
        <p:spPr>
          <a:xfrm flipH="1">
            <a:off x="937886" y="1499270"/>
            <a:ext cx="384300" cy="924900"/>
          </a:xfrm>
          <a:prstGeom prst="bentConnector3">
            <a:avLst>
              <a:gd name="adj1" fmla="val 16193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Google Shape;430;p31"/>
          <p:cNvCxnSpPr>
            <a:stCxn id="420" idx="3"/>
            <a:endCxn id="421" idx="3"/>
          </p:cNvCxnSpPr>
          <p:nvPr/>
        </p:nvCxnSpPr>
        <p:spPr>
          <a:xfrm flipH="1">
            <a:off x="8311656" y="2913244"/>
            <a:ext cx="233100" cy="1342800"/>
          </a:xfrm>
          <a:prstGeom prst="bentConnector3">
            <a:avLst>
              <a:gd name="adj1" fmla="val -10215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31"/>
          <p:cNvCxnSpPr>
            <a:cxnSpLocks/>
            <a:endCxn id="428" idx="2"/>
          </p:cNvCxnSpPr>
          <p:nvPr/>
        </p:nvCxnSpPr>
        <p:spPr>
          <a:xfrm flipH="1" flipV="1">
            <a:off x="595850" y="1886773"/>
            <a:ext cx="93000" cy="6560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4649150" y="864300"/>
            <a:ext cx="3919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0" i="1">
                <a:solidFill>
                  <a:srgbClr val="FFFFFF"/>
                </a:solidFill>
              </a:rPr>
              <a:t>Sin otra forma de ver, </a:t>
            </a:r>
            <a:endParaRPr sz="3000" b="0" i="1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0" i="1">
                <a:solidFill>
                  <a:srgbClr val="FFFFFF"/>
                </a:solidFill>
              </a:rPr>
              <a:t>no hay otra forma de recordar</a:t>
            </a:r>
            <a:endParaRPr sz="3000" i="1">
              <a:solidFill>
                <a:srgbClr val="FFFFFF"/>
              </a:solidFill>
            </a:endParaRPr>
          </a:p>
        </p:txBody>
      </p:sp>
      <p:cxnSp>
        <p:nvCxnSpPr>
          <p:cNvPr id="93" name="Google Shape;93;p14"/>
          <p:cNvCxnSpPr/>
          <p:nvPr/>
        </p:nvCxnSpPr>
        <p:spPr>
          <a:xfrm>
            <a:off x="7544575" y="4213675"/>
            <a:ext cx="9534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75" y="600275"/>
            <a:ext cx="3326824" cy="37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/>
          <p:nvPr/>
        </p:nvSpPr>
        <p:spPr>
          <a:xfrm>
            <a:off x="3815975" y="2248725"/>
            <a:ext cx="2448000" cy="22239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lt1"/>
                </a:solidFill>
              </a:rPr>
              <a:t>Familias de acogida</a:t>
            </a:r>
            <a:endParaRPr sz="3000" b="1">
              <a:solidFill>
                <a:schemeClr val="lt1"/>
              </a:solidFill>
            </a:endParaRPr>
          </a:p>
        </p:txBody>
      </p:sp>
      <p:pic>
        <p:nvPicPr>
          <p:cNvPr id="437" name="Google Shape;4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500" y="1054350"/>
            <a:ext cx="5286149" cy="40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2"/>
          <p:cNvSpPr/>
          <p:nvPr/>
        </p:nvSpPr>
        <p:spPr>
          <a:xfrm>
            <a:off x="4116125" y="1321588"/>
            <a:ext cx="1794900" cy="1688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Familias de acogida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2"/>
          <p:cNvSpPr/>
          <p:nvPr/>
        </p:nvSpPr>
        <p:spPr>
          <a:xfrm>
            <a:off x="2524825" y="3177950"/>
            <a:ext cx="1872000" cy="1615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Protocolos de selección ineficientes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2"/>
          <p:cNvSpPr/>
          <p:nvPr/>
        </p:nvSpPr>
        <p:spPr>
          <a:xfrm>
            <a:off x="5335450" y="3065300"/>
            <a:ext cx="1872000" cy="1688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Falta en sistema de monitoreo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 t="1146" r="1146"/>
          <a:stretch/>
        </p:blipFill>
        <p:spPr>
          <a:xfrm>
            <a:off x="2324900" y="423388"/>
            <a:ext cx="6856400" cy="46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2"/>
          <p:cNvPicPr preferRelativeResize="0"/>
          <p:nvPr/>
        </p:nvPicPr>
        <p:blipFill rotWithShape="1">
          <a:blip r:embed="rId5">
            <a:alphaModFix/>
          </a:blip>
          <a:srcRect l="5011" r="13495" b="66901"/>
          <a:stretch/>
        </p:blipFill>
        <p:spPr>
          <a:xfrm rot="-16">
            <a:off x="194544" y="3408983"/>
            <a:ext cx="2723936" cy="149373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2"/>
          <p:cNvSpPr txBox="1"/>
          <p:nvPr/>
        </p:nvSpPr>
        <p:spPr>
          <a:xfrm rot="-859024">
            <a:off x="4329990" y="724433"/>
            <a:ext cx="2256482" cy="86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Protocolos de selección ineficientes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4" name="Google Shape;444;p32"/>
          <p:cNvSpPr txBox="1"/>
          <p:nvPr/>
        </p:nvSpPr>
        <p:spPr>
          <a:xfrm rot="-731224">
            <a:off x="5200700" y="4060224"/>
            <a:ext cx="1794849" cy="6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Falla en sistema de monitoreo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5" name="Google Shape;445;p32"/>
          <p:cNvSpPr/>
          <p:nvPr/>
        </p:nvSpPr>
        <p:spPr>
          <a:xfrm>
            <a:off x="4647475" y="1614800"/>
            <a:ext cx="2284200" cy="2261100"/>
          </a:xfrm>
          <a:prstGeom prst="ellips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2"/>
          <p:cNvSpPr txBox="1"/>
          <p:nvPr/>
        </p:nvSpPr>
        <p:spPr>
          <a:xfrm rot="-735248">
            <a:off x="4879815" y="2296220"/>
            <a:ext cx="1853020" cy="73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Familias de acogida</a:t>
            </a:r>
            <a:endParaRPr sz="24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7" name="Google Shape;447;p32"/>
          <p:cNvSpPr txBox="1">
            <a:spLocks noGrp="1"/>
          </p:cNvSpPr>
          <p:nvPr>
            <p:ph type="title" idx="4294967295"/>
          </p:nvPr>
        </p:nvSpPr>
        <p:spPr>
          <a:xfrm>
            <a:off x="276625" y="207600"/>
            <a:ext cx="3682500" cy="26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</a:rPr>
              <a:t>Aumento de Familias de Acogida: </a:t>
            </a:r>
            <a:endParaRPr sz="3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accent3"/>
                </a:solidFill>
              </a:rPr>
              <a:t>¿Una solución?</a:t>
            </a:r>
            <a:endParaRPr sz="3000">
              <a:solidFill>
                <a:schemeClr val="accent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3"/>
          <p:cNvSpPr txBox="1">
            <a:spLocks noGrp="1"/>
          </p:cNvSpPr>
          <p:nvPr>
            <p:ph type="title"/>
          </p:nvPr>
        </p:nvSpPr>
        <p:spPr>
          <a:xfrm>
            <a:off x="-25" y="2036225"/>
            <a:ext cx="9144000" cy="12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rgbClr val="FFFFFF"/>
                </a:solidFill>
              </a:rPr>
              <a:t>Ariel</a:t>
            </a:r>
            <a:endParaRPr sz="60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7175" y="217700"/>
            <a:ext cx="1392525" cy="13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4"/>
          <p:cNvPicPr preferRelativeResize="0"/>
          <p:nvPr/>
        </p:nvPicPr>
        <p:blipFill rotWithShape="1">
          <a:blip r:embed="rId4">
            <a:alphaModFix/>
          </a:blip>
          <a:srcRect l="22494" t="24579" r="25108" b="7948"/>
          <a:stretch/>
        </p:blipFill>
        <p:spPr>
          <a:xfrm>
            <a:off x="2402975" y="1389091"/>
            <a:ext cx="4597925" cy="332883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 txBox="1">
            <a:spLocks noGrp="1"/>
          </p:cNvSpPr>
          <p:nvPr>
            <p:ph type="title" idx="4294967295"/>
          </p:nvPr>
        </p:nvSpPr>
        <p:spPr>
          <a:xfrm>
            <a:off x="308625" y="217700"/>
            <a:ext cx="59178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arenR"/>
            </a:pPr>
            <a:r>
              <a:rPr lang="es" sz="2800">
                <a:solidFill>
                  <a:srgbClr val="000000"/>
                </a:solidFill>
              </a:rPr>
              <a:t>Desigualdad territorial:</a:t>
            </a:r>
            <a:endParaRPr sz="280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>
                <a:solidFill>
                  <a:srgbClr val="000000"/>
                </a:solidFill>
              </a:rPr>
              <a:t>Peñalolén, población </a:t>
            </a:r>
            <a:r>
              <a:rPr lang="es" sz="1800" b="0"/>
              <a:t>L</a:t>
            </a:r>
            <a:r>
              <a:rPr lang="es" sz="1800" b="0">
                <a:solidFill>
                  <a:srgbClr val="000000"/>
                </a:solidFill>
              </a:rPr>
              <a:t>o </a:t>
            </a:r>
            <a:r>
              <a:rPr lang="es" sz="1800" b="0"/>
              <a:t>Hermida</a:t>
            </a:r>
            <a:endParaRPr sz="180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4"/>
          <p:cNvSpPr txBox="1"/>
          <p:nvPr/>
        </p:nvSpPr>
        <p:spPr>
          <a:xfrm>
            <a:off x="308600" y="1924600"/>
            <a:ext cx="1948800" cy="29514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N° de hogares:</a:t>
            </a:r>
            <a:endParaRPr sz="1100" b="1" baseline="30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53.805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N° de personas: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138.219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Hogares con personas dependientes y/o adultos mayores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18.304/34%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Hogares en tramo 40: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31.122/57,8%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highlight>
                <a:srgbClr val="FFE599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461" name="Google Shape;461;p34"/>
          <p:cNvSpPr txBox="1"/>
          <p:nvPr/>
        </p:nvSpPr>
        <p:spPr>
          <a:xfrm>
            <a:off x="7000900" y="2047975"/>
            <a:ext cx="1948800" cy="28812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Hogares con jefatura femenina y primera infancia (0-4 años):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4.610/8,6%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Hogares con jóvenes que no trabajan ni estudian 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3.197/5,9%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Hogares con hacinamiento medio a crítico: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10.305/19,2%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462" name="Google Shape;462;p34"/>
          <p:cNvSpPr/>
          <p:nvPr/>
        </p:nvSpPr>
        <p:spPr>
          <a:xfrm rot="7924124">
            <a:off x="3950349" y="1715379"/>
            <a:ext cx="282080" cy="288860"/>
          </a:xfrm>
          <a:prstGeom prst="teardrop">
            <a:avLst>
              <a:gd name="adj" fmla="val 181454"/>
            </a:avLst>
          </a:prstGeom>
          <a:solidFill>
            <a:srgbClr val="93C47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4"/>
          <p:cNvSpPr/>
          <p:nvPr/>
        </p:nvSpPr>
        <p:spPr>
          <a:xfrm rot="7924124">
            <a:off x="3206426" y="2216488"/>
            <a:ext cx="282080" cy="288860"/>
          </a:xfrm>
          <a:prstGeom prst="teardrop">
            <a:avLst>
              <a:gd name="adj" fmla="val 181454"/>
            </a:avLst>
          </a:prstGeom>
          <a:solidFill>
            <a:srgbClr val="93C47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6"/>
              </a:highlight>
            </a:endParaRPr>
          </a:p>
        </p:txBody>
      </p:sp>
      <p:sp>
        <p:nvSpPr>
          <p:cNvPr id="464" name="Google Shape;464;p34"/>
          <p:cNvSpPr txBox="1"/>
          <p:nvPr/>
        </p:nvSpPr>
        <p:spPr>
          <a:xfrm>
            <a:off x="3238687" y="1585242"/>
            <a:ext cx="1054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highlight>
                  <a:srgbClr val="F4CCCC"/>
                </a:highlight>
                <a:latin typeface="Raleway"/>
                <a:ea typeface="Raleway"/>
                <a:cs typeface="Raleway"/>
                <a:sym typeface="Raleway"/>
              </a:rPr>
              <a:t>Domicilio</a:t>
            </a:r>
            <a:endParaRPr sz="1100" b="1">
              <a:highlight>
                <a:srgbClr val="F4CCCC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5" name="Google Shape;465;p34"/>
          <p:cNvSpPr txBox="1"/>
          <p:nvPr/>
        </p:nvSpPr>
        <p:spPr>
          <a:xfrm>
            <a:off x="2533598" y="1846465"/>
            <a:ext cx="11286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highlight>
                  <a:srgbClr val="D9EAD3"/>
                </a:highlight>
                <a:latin typeface="Raleway"/>
                <a:ea typeface="Raleway"/>
                <a:cs typeface="Raleway"/>
                <a:sym typeface="Raleway"/>
              </a:rPr>
              <a:t>Establecimiento</a:t>
            </a:r>
            <a:endParaRPr sz="1000" b="1">
              <a:highlight>
                <a:srgbClr val="D9EAD3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highlight>
                  <a:srgbClr val="D9EAD3"/>
                </a:highlight>
                <a:latin typeface="Raleway"/>
                <a:ea typeface="Raleway"/>
                <a:cs typeface="Raleway"/>
                <a:sym typeface="Raleway"/>
              </a:rPr>
              <a:t>educacional</a:t>
            </a:r>
            <a:endParaRPr sz="1000" b="1">
              <a:highlight>
                <a:srgbClr val="D9EAD3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34"/>
          <p:cNvSpPr txBox="1"/>
          <p:nvPr/>
        </p:nvSpPr>
        <p:spPr>
          <a:xfrm>
            <a:off x="3486219" y="1350350"/>
            <a:ext cx="12102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highlight>
                  <a:srgbClr val="D9EAD3"/>
                </a:highlight>
                <a:latin typeface="Raleway"/>
                <a:ea typeface="Raleway"/>
                <a:cs typeface="Raleway"/>
                <a:sym typeface="Raleway"/>
              </a:rPr>
              <a:t>Establecimiento</a:t>
            </a:r>
            <a:endParaRPr sz="1000" b="1">
              <a:highlight>
                <a:srgbClr val="D9EAD3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highlight>
                  <a:srgbClr val="D9EAD3"/>
                </a:highlight>
                <a:latin typeface="Raleway"/>
                <a:ea typeface="Raleway"/>
                <a:cs typeface="Raleway"/>
                <a:sym typeface="Raleway"/>
              </a:rPr>
              <a:t>educacional</a:t>
            </a:r>
            <a:endParaRPr sz="1000" b="1">
              <a:highlight>
                <a:srgbClr val="D9EAD3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7" name="Google Shape;467;p34"/>
          <p:cNvSpPr/>
          <p:nvPr/>
        </p:nvSpPr>
        <p:spPr>
          <a:xfrm rot="8097413">
            <a:off x="3548452" y="1868548"/>
            <a:ext cx="281924" cy="288924"/>
          </a:xfrm>
          <a:prstGeom prst="teardrop">
            <a:avLst>
              <a:gd name="adj" fmla="val 181454"/>
            </a:avLst>
          </a:prstGeom>
          <a:solidFill>
            <a:srgbClr val="E066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4"/>
          <p:cNvSpPr/>
          <p:nvPr/>
        </p:nvSpPr>
        <p:spPr>
          <a:xfrm rot="8301382">
            <a:off x="4709711" y="1607462"/>
            <a:ext cx="282620" cy="288825"/>
          </a:xfrm>
          <a:prstGeom prst="teardrop">
            <a:avLst>
              <a:gd name="adj" fmla="val 181454"/>
            </a:avLst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4"/>
          <p:cNvSpPr txBox="1"/>
          <p:nvPr/>
        </p:nvSpPr>
        <p:spPr>
          <a:xfrm>
            <a:off x="4696313" y="1350352"/>
            <a:ext cx="1054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highlight>
                  <a:srgbClr val="CFE2F3"/>
                </a:highlight>
                <a:latin typeface="Raleway"/>
                <a:ea typeface="Raleway"/>
                <a:cs typeface="Raleway"/>
                <a:sym typeface="Raleway"/>
              </a:rPr>
              <a:t>Municipalidad </a:t>
            </a:r>
            <a:endParaRPr sz="1100" b="1">
              <a:highlight>
                <a:srgbClr val="CFE2F3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0" name="Google Shape;470;p34"/>
          <p:cNvSpPr/>
          <p:nvPr/>
        </p:nvSpPr>
        <p:spPr>
          <a:xfrm rot="7924124">
            <a:off x="4561031" y="1740600"/>
            <a:ext cx="282080" cy="288860"/>
          </a:xfrm>
          <a:prstGeom prst="teardrop">
            <a:avLst>
              <a:gd name="adj" fmla="val 181454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6"/>
              </a:highlight>
            </a:endParaRPr>
          </a:p>
        </p:txBody>
      </p:sp>
      <p:sp>
        <p:nvSpPr>
          <p:cNvPr id="471" name="Google Shape;471;p34"/>
          <p:cNvSpPr txBox="1"/>
          <p:nvPr/>
        </p:nvSpPr>
        <p:spPr>
          <a:xfrm>
            <a:off x="4292996" y="2280846"/>
            <a:ext cx="1327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highlight>
                  <a:srgbClr val="FFF2CC"/>
                </a:highlight>
                <a:latin typeface="Raleway"/>
                <a:ea typeface="Raleway"/>
                <a:cs typeface="Raleway"/>
                <a:sym typeface="Raleway"/>
              </a:rPr>
              <a:t>43 Comisaría de Carabineros</a:t>
            </a:r>
            <a:endParaRPr sz="1000" b="1">
              <a:highlight>
                <a:srgbClr val="FFF2CC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5"/>
          <p:cNvSpPr txBox="1">
            <a:spLocks noGrp="1"/>
          </p:cNvSpPr>
          <p:nvPr>
            <p:ph type="title" idx="4294967295"/>
          </p:nvPr>
        </p:nvSpPr>
        <p:spPr>
          <a:xfrm>
            <a:off x="253425" y="177600"/>
            <a:ext cx="4626900" cy="9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2) Trayectoria observada</a:t>
            </a:r>
            <a:r>
              <a:rPr lang="es" sz="2400">
                <a:solidFill>
                  <a:srgbClr val="000000"/>
                </a:solidFill>
              </a:rPr>
              <a:t>:</a:t>
            </a:r>
            <a:endParaRPr sz="240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Ariel y sus 32 delitos</a:t>
            </a:r>
            <a:endParaRPr/>
          </a:p>
        </p:txBody>
      </p:sp>
      <p:pic>
        <p:nvPicPr>
          <p:cNvPr id="477" name="Google Shape;477;p35"/>
          <p:cNvPicPr preferRelativeResize="0"/>
          <p:nvPr/>
        </p:nvPicPr>
        <p:blipFill rotWithShape="1">
          <a:blip r:embed="rId3">
            <a:alphaModFix/>
          </a:blip>
          <a:srcRect l="1642" t="1100" r="1758" b="3205"/>
          <a:stretch/>
        </p:blipFill>
        <p:spPr>
          <a:xfrm>
            <a:off x="570850" y="1257312"/>
            <a:ext cx="5889650" cy="34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 txBox="1"/>
          <p:nvPr/>
        </p:nvSpPr>
        <p:spPr>
          <a:xfrm>
            <a:off x="6712825" y="687325"/>
            <a:ext cx="2291100" cy="40086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Listado de delitos cometidos: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1 amenaza.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1 daño simple.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3 lesiones graves.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2 lesiones leves.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1 porte de elementos para cometer delito.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1 receptación.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2 hurtos.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2 robo con intimidación.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8 robos de bienes nacionales.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2 robos con intimidación.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3 robos en lugares habitados.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2.robos en lugares no habitados.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1 usurpación de nombre.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1 homicidio.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062175"/>
            <a:ext cx="6645451" cy="383876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6"/>
          <p:cNvSpPr txBox="1"/>
          <p:nvPr/>
        </p:nvSpPr>
        <p:spPr>
          <a:xfrm>
            <a:off x="352825" y="129400"/>
            <a:ext cx="7342500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Raleway"/>
                <a:ea typeface="Raleway"/>
                <a:cs typeface="Raleway"/>
                <a:sym typeface="Raleway"/>
              </a:rPr>
              <a:t>2) Trayectoria de caída libre: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Raleway"/>
                <a:ea typeface="Raleway"/>
                <a:cs typeface="Raleway"/>
                <a:sym typeface="Raleway"/>
              </a:rPr>
              <a:t>Fallas en los sistemas de manera reiterada.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5" name="Google Shape;485;p36"/>
          <p:cNvSpPr txBox="1"/>
          <p:nvPr/>
        </p:nvSpPr>
        <p:spPr>
          <a:xfrm>
            <a:off x="6724975" y="359998"/>
            <a:ext cx="2315400" cy="46416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Puntos ciegos del sistema de vivienda:</a:t>
            </a:r>
            <a:endParaRPr sz="1000" b="1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Raleway"/>
              <a:buChar char="●"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Un hogar con niveles de hacinamiento crítico.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BF9000"/>
                </a:solidFill>
                <a:latin typeface="Raleway"/>
                <a:ea typeface="Raleway"/>
                <a:cs typeface="Raleway"/>
                <a:sym typeface="Raleway"/>
              </a:rPr>
              <a:t>Puntos ciegos del sistema familiar:</a:t>
            </a:r>
            <a:endParaRPr sz="1000" b="1">
              <a:solidFill>
                <a:srgbClr val="BF9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aleway"/>
              <a:buChar char="●"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Bajo nivel socioeconómico.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aleway"/>
              <a:buChar char="●"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Violencia intrafamiliar.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aleway"/>
              <a:buChar char="●"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No observación de 3 hermanos mayores como jóvenes infractores de ley y 3 hermanos menores en programas de protección .  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E06666"/>
                </a:solidFill>
                <a:latin typeface="Raleway"/>
                <a:ea typeface="Raleway"/>
                <a:cs typeface="Raleway"/>
                <a:sym typeface="Raleway"/>
              </a:rPr>
              <a:t>Puntos ciegos del sistema  educacional:</a:t>
            </a:r>
            <a:endParaRPr sz="1000" b="1">
              <a:solidFill>
                <a:srgbClr val="E066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aleway"/>
              <a:buChar char="●"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Repitencia escolar.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aleway"/>
              <a:buChar char="●"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Atraso escolar.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aleway"/>
              <a:buChar char="●"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Deserción escolar.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Reducción de la infancia a la infancia institucionalizada:</a:t>
            </a:r>
            <a:endParaRPr sz="1000" b="1">
              <a:solidFill>
                <a:srgbClr val="4A86E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aleway"/>
              <a:buChar char="●"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Pasos reiterados por el Cread Pudahuel., centros semicerrados.y programas ambulatorios de la red Sename.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Incapacidad de rehabilitación del sistema penal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37"/>
          <p:cNvPicPr preferRelativeResize="0"/>
          <p:nvPr/>
        </p:nvPicPr>
        <p:blipFill rotWithShape="1">
          <a:blip r:embed="rId3">
            <a:alphaModFix/>
          </a:blip>
          <a:srcRect l="6301" t="7419" r="6301" b="55852"/>
          <a:stretch/>
        </p:blipFill>
        <p:spPr>
          <a:xfrm>
            <a:off x="346825" y="1132142"/>
            <a:ext cx="4038275" cy="95408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7"/>
          <p:cNvSpPr txBox="1">
            <a:spLocks noGrp="1"/>
          </p:cNvSpPr>
          <p:nvPr>
            <p:ph type="title" idx="4294967295"/>
          </p:nvPr>
        </p:nvSpPr>
        <p:spPr>
          <a:xfrm>
            <a:off x="284075" y="30300"/>
            <a:ext cx="8507400" cy="11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3) </a:t>
            </a:r>
            <a:r>
              <a:rPr lang="es" sz="2400">
                <a:solidFill>
                  <a:schemeClr val="dk2"/>
                </a:solidFill>
              </a:rPr>
              <a:t>Fragmentación de las ofertas programáticas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La propuesta de solución no puede ser la simple división de la lógica de cascada</a:t>
            </a:r>
            <a:endParaRPr sz="1800" b="0"/>
          </a:p>
        </p:txBody>
      </p:sp>
      <p:sp>
        <p:nvSpPr>
          <p:cNvPr id="492" name="Google Shape;492;p37"/>
          <p:cNvSpPr txBox="1"/>
          <p:nvPr/>
        </p:nvSpPr>
        <p:spPr>
          <a:xfrm>
            <a:off x="5075100" y="1222150"/>
            <a:ext cx="3576600" cy="4821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Raleway"/>
                <a:ea typeface="Raleway"/>
                <a:cs typeface="Raleway"/>
                <a:sym typeface="Raleway"/>
              </a:rPr>
              <a:t>Ministerio de Desarrollo Social</a:t>
            </a:r>
            <a:endParaRPr sz="1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7"/>
          <p:cNvSpPr txBox="1"/>
          <p:nvPr/>
        </p:nvSpPr>
        <p:spPr>
          <a:xfrm>
            <a:off x="5075100" y="3089200"/>
            <a:ext cx="3576600" cy="4821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Raleway"/>
                <a:ea typeface="Raleway"/>
                <a:cs typeface="Raleway"/>
                <a:sym typeface="Raleway"/>
              </a:rPr>
              <a:t>Ministerio de Justicia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7"/>
          <p:cNvSpPr/>
          <p:nvPr/>
        </p:nvSpPr>
        <p:spPr>
          <a:xfrm>
            <a:off x="6599950" y="3637738"/>
            <a:ext cx="505500" cy="482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7"/>
          <p:cNvSpPr txBox="1"/>
          <p:nvPr/>
        </p:nvSpPr>
        <p:spPr>
          <a:xfrm>
            <a:off x="5075100" y="2354550"/>
            <a:ext cx="3576600" cy="366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Servicio de Protección de la niñez</a:t>
            </a:r>
            <a:endParaRPr sz="1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6" name="Google Shape;496;p37"/>
          <p:cNvSpPr txBox="1"/>
          <p:nvPr/>
        </p:nvSpPr>
        <p:spPr>
          <a:xfrm flipH="1">
            <a:off x="5075100" y="4205750"/>
            <a:ext cx="3576600" cy="366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Servicio de Reinserción Juvenil</a:t>
            </a:r>
            <a:endParaRPr sz="1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7" name="Google Shape;497;p37"/>
          <p:cNvSpPr/>
          <p:nvPr/>
        </p:nvSpPr>
        <p:spPr>
          <a:xfrm>
            <a:off x="6599950" y="1788350"/>
            <a:ext cx="505500" cy="482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8" name="Google Shape;498;p37"/>
          <p:cNvPicPr preferRelativeResize="0"/>
          <p:nvPr/>
        </p:nvPicPr>
        <p:blipFill rotWithShape="1">
          <a:blip r:embed="rId4">
            <a:alphaModFix/>
          </a:blip>
          <a:srcRect t="9050" r="31473" b="64593"/>
          <a:stretch/>
        </p:blipFill>
        <p:spPr>
          <a:xfrm>
            <a:off x="388575" y="2735542"/>
            <a:ext cx="4011375" cy="86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7"/>
          <p:cNvPicPr preferRelativeResize="0"/>
          <p:nvPr/>
        </p:nvPicPr>
        <p:blipFill rotWithShape="1">
          <a:blip r:embed="rId5">
            <a:alphaModFix/>
          </a:blip>
          <a:srcRect l="12521" t="15713" r="2589" b="55502"/>
          <a:stretch/>
        </p:blipFill>
        <p:spPr>
          <a:xfrm>
            <a:off x="360275" y="1989425"/>
            <a:ext cx="4067975" cy="77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7"/>
          <p:cNvPicPr preferRelativeResize="0"/>
          <p:nvPr/>
        </p:nvPicPr>
        <p:blipFill rotWithShape="1">
          <a:blip r:embed="rId6">
            <a:alphaModFix/>
          </a:blip>
          <a:srcRect l="9394" t="9775" r="16690" b="49325"/>
          <a:stretch/>
        </p:blipFill>
        <p:spPr>
          <a:xfrm>
            <a:off x="360275" y="3637750"/>
            <a:ext cx="4011375" cy="1247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" name="Google Shape;501;p37"/>
          <p:cNvCxnSpPr/>
          <p:nvPr/>
        </p:nvCxnSpPr>
        <p:spPr>
          <a:xfrm>
            <a:off x="4666025" y="1134075"/>
            <a:ext cx="0" cy="35871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8"/>
          <p:cNvSpPr txBox="1"/>
          <p:nvPr/>
        </p:nvSpPr>
        <p:spPr>
          <a:xfrm>
            <a:off x="361000" y="4646700"/>
            <a:ext cx="8278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latin typeface="Raleway"/>
                <a:ea typeface="Raleway"/>
                <a:cs typeface="Raleway"/>
                <a:sym typeface="Raleway"/>
              </a:rPr>
              <a:t>Fuente: elaboraciòn propia en base a los datos proporcionados por el Censo 2017, Cuenta pùblica del Sename 2018, y el Ministerio de Hacienda 2017.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7" name="Google Shape;507;p38"/>
          <p:cNvPicPr preferRelativeResize="0"/>
          <p:nvPr/>
        </p:nvPicPr>
        <p:blipFill rotWithShape="1">
          <a:blip r:embed="rId3">
            <a:alphaModFix/>
          </a:blip>
          <a:srcRect l="12126"/>
          <a:stretch/>
        </p:blipFill>
        <p:spPr>
          <a:xfrm>
            <a:off x="3839095" y="408600"/>
            <a:ext cx="4505180" cy="418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325" y="511850"/>
            <a:ext cx="5317250" cy="3974875"/>
          </a:xfrm>
          <a:prstGeom prst="flowChartMerg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9"/>
          <p:cNvSpPr txBox="1"/>
          <p:nvPr/>
        </p:nvSpPr>
        <p:spPr>
          <a:xfrm>
            <a:off x="1325875" y="2640325"/>
            <a:ext cx="6583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4" name="Google Shape;514;p39"/>
          <p:cNvPicPr preferRelativeResize="0"/>
          <p:nvPr/>
        </p:nvPicPr>
        <p:blipFill rotWithShape="1">
          <a:blip r:embed="rId3">
            <a:alphaModFix/>
          </a:blip>
          <a:srcRect b="12541"/>
          <a:stretch/>
        </p:blipFill>
        <p:spPr>
          <a:xfrm>
            <a:off x="-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9"/>
          <p:cNvSpPr txBox="1"/>
          <p:nvPr/>
        </p:nvSpPr>
        <p:spPr>
          <a:xfrm>
            <a:off x="753600" y="191675"/>
            <a:ext cx="12162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Sistema familia</a:t>
            </a:r>
            <a:r>
              <a:rPr lang="es"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</a:t>
            </a:r>
            <a:endParaRPr sz="18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6" name="Google Shape;516;p39"/>
          <p:cNvSpPr txBox="1"/>
          <p:nvPr/>
        </p:nvSpPr>
        <p:spPr>
          <a:xfrm>
            <a:off x="2794475" y="1201850"/>
            <a:ext cx="14745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Sistema judicial</a:t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7" name="Google Shape;517;p39"/>
          <p:cNvSpPr txBox="1"/>
          <p:nvPr/>
        </p:nvSpPr>
        <p:spPr>
          <a:xfrm>
            <a:off x="6445125" y="594225"/>
            <a:ext cx="12687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Sistema de vivienda y urbanismo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8" name="Google Shape;518;p39"/>
          <p:cNvSpPr txBox="1"/>
          <p:nvPr/>
        </p:nvSpPr>
        <p:spPr>
          <a:xfrm>
            <a:off x="6310825" y="2824100"/>
            <a:ext cx="23724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Sistema </a:t>
            </a:r>
            <a:endParaRPr sz="2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educacional</a:t>
            </a:r>
            <a:endParaRPr sz="2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9" name="Google Shape;519;p39"/>
          <p:cNvSpPr txBox="1"/>
          <p:nvPr/>
        </p:nvSpPr>
        <p:spPr>
          <a:xfrm>
            <a:off x="2054975" y="3949725"/>
            <a:ext cx="31737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Programas de </a:t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protección del Sename</a:t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0" name="Google Shape;520;p39"/>
          <p:cNvSpPr txBox="1"/>
          <p:nvPr/>
        </p:nvSpPr>
        <p:spPr>
          <a:xfrm>
            <a:off x="0" y="3085075"/>
            <a:ext cx="15531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Otros </a:t>
            </a:r>
            <a:endParaRPr sz="2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programas</a:t>
            </a:r>
            <a:endParaRPr sz="2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5" name="Google Shape;525;p40"/>
          <p:cNvGraphicFramePr/>
          <p:nvPr/>
        </p:nvGraphicFramePr>
        <p:xfrm>
          <a:off x="388925" y="388725"/>
          <a:ext cx="8429725" cy="4349125"/>
        </p:xfrm>
        <a:graphic>
          <a:graphicData uri="http://schemas.openxmlformats.org/drawingml/2006/table">
            <a:tbl>
              <a:tblPr>
                <a:noFill/>
                <a:tableStyleId>{355EB6FC-B036-482C-A4AE-B7FC1A343A25}</a:tableStyleId>
              </a:tblPr>
              <a:tblGrid>
                <a:gridCol w="68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5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7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Caso</a:t>
                      </a:r>
                      <a:endParaRPr sz="9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Desigualdad</a:t>
                      </a:r>
                      <a:endParaRPr sz="9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Territorial</a:t>
                      </a:r>
                      <a:endParaRPr sz="9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Trayectoria</a:t>
                      </a:r>
                      <a:endParaRPr sz="9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Fragmentación de la oferta</a:t>
                      </a:r>
                      <a:endParaRPr sz="9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Inadecuación de Protocolos</a:t>
                      </a:r>
                      <a:endParaRPr sz="9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Coordinación/descoordinación sistémica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Foco de observación con SAT</a:t>
                      </a:r>
                      <a:endParaRPr sz="9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Medición de efectividad</a:t>
                      </a:r>
                      <a:endParaRPr sz="9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52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Lissette</a:t>
                      </a:r>
                      <a:endParaRPr sz="900" b="1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Tiltil (comuna de alta complejidad)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Traslados al interior del Sename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 se recepcionaron las señales tempranas del sistema judicial y cosam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Selección de personal de trato directo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Interacción con Sistema de medicación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médico</a:t>
                      </a:r>
                      <a:endParaRPr sz="900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Tipología Residencial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Índice multidimensional</a:t>
                      </a:r>
                      <a:endParaRPr sz="10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que interpele sistemas y observe fallas</a:t>
                      </a:r>
                      <a:endParaRPr sz="10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69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Ambar</a:t>
                      </a:r>
                      <a:endParaRPr sz="900" b="1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Los Andes (barrio de alta complejidad)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Traslados al interior de los sistemas interventores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No integran los relatos de la familia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 centra en la estructura y no en la función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Déficit en cómo se toman decisiones judiciales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decisiones jurídicas</a:t>
                      </a:r>
                      <a:endParaRPr sz="900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Sistemas de selección y monitoreo de familias de acogida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23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Ariel</a:t>
                      </a:r>
                      <a:endParaRPr sz="900" b="1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 Hermida (población combativa)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Alto prontuario delictual (32 delitos).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Paso por intervenciones ambulatorias, centros semicerrados y Cread Pudahuel. 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 sistema no es capaz de ver las señales reiteradas de forma anticipada.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Casos de sus hermanos.</a:t>
                      </a:r>
                      <a:endParaRPr sz="900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Déficit en los sistemas educativos, judiciales, de salud, familiar y de protección del Sename.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Diferenciación Sistema protección y justicia juvenil</a:t>
                      </a:r>
                      <a:endParaRPr sz="9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41"/>
          <p:cNvPicPr preferRelativeResize="0"/>
          <p:nvPr/>
        </p:nvPicPr>
        <p:blipFill rotWithShape="1">
          <a:blip r:embed="rId3">
            <a:alphaModFix/>
          </a:blip>
          <a:srcRect l="18742" t="23917" r="14130" b="14690"/>
          <a:stretch/>
        </p:blipFill>
        <p:spPr>
          <a:xfrm>
            <a:off x="676711" y="665575"/>
            <a:ext cx="7634137" cy="392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1"/>
          <p:cNvSpPr txBox="1">
            <a:spLocks noGrp="1"/>
          </p:cNvSpPr>
          <p:nvPr>
            <p:ph type="title" idx="4294967295"/>
          </p:nvPr>
        </p:nvSpPr>
        <p:spPr>
          <a:xfrm>
            <a:off x="5567750" y="3659500"/>
            <a:ext cx="3279600" cy="14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0" i="1"/>
              <a:t>Sin otra forma </a:t>
            </a:r>
            <a:endParaRPr sz="2400" b="0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0" i="1"/>
              <a:t>de ver, no hay otra forma de recordar</a:t>
            </a:r>
            <a:endParaRPr sz="2400" b="0" i="1"/>
          </a:p>
        </p:txBody>
      </p:sp>
      <p:pic>
        <p:nvPicPr>
          <p:cNvPr id="532" name="Google Shape;53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825" y="360000"/>
            <a:ext cx="1799150" cy="20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1"/>
          <p:cNvSpPr/>
          <p:nvPr/>
        </p:nvSpPr>
        <p:spPr>
          <a:xfrm>
            <a:off x="3882043" y="2367250"/>
            <a:ext cx="1005000" cy="970800"/>
          </a:xfrm>
          <a:prstGeom prst="flowChartConnector">
            <a:avLst/>
          </a:prstGeom>
          <a:solidFill>
            <a:srgbClr val="8E7CC3"/>
          </a:solidFill>
          <a:ln w="28575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534" name="Google Shape;534;p41"/>
          <p:cNvGrpSpPr/>
          <p:nvPr/>
        </p:nvGrpSpPr>
        <p:grpSpPr>
          <a:xfrm>
            <a:off x="2830580" y="1237111"/>
            <a:ext cx="3176795" cy="2995473"/>
            <a:chOff x="2982980" y="1618111"/>
            <a:chExt cx="3176795" cy="2995473"/>
          </a:xfrm>
        </p:grpSpPr>
        <p:grpSp>
          <p:nvGrpSpPr>
            <p:cNvPr id="535" name="Google Shape;535;p41"/>
            <p:cNvGrpSpPr/>
            <p:nvPr/>
          </p:nvGrpSpPr>
          <p:grpSpPr>
            <a:xfrm>
              <a:off x="5017075" y="2415225"/>
              <a:ext cx="1142700" cy="1012800"/>
              <a:chOff x="3964025" y="2638675"/>
              <a:chExt cx="1142700" cy="1012800"/>
            </a:xfrm>
          </p:grpSpPr>
          <p:sp>
            <p:nvSpPr>
              <p:cNvPr id="536" name="Google Shape;536;p41"/>
              <p:cNvSpPr/>
              <p:nvPr/>
            </p:nvSpPr>
            <p:spPr>
              <a:xfrm>
                <a:off x="4032875" y="2638675"/>
                <a:ext cx="1005000" cy="1012800"/>
              </a:xfrm>
              <a:prstGeom prst="flowChartConnector">
                <a:avLst/>
              </a:prstGeom>
              <a:solidFill>
                <a:srgbClr val="D9D2E9"/>
              </a:solidFill>
              <a:ln w="28575" cap="flat" cmpd="sng">
                <a:solidFill>
                  <a:srgbClr val="66666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537" name="Google Shape;537;p41"/>
              <p:cNvSpPr txBox="1"/>
              <p:nvPr/>
            </p:nvSpPr>
            <p:spPr>
              <a:xfrm>
                <a:off x="3964025" y="2785863"/>
                <a:ext cx="1142700" cy="85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aleway"/>
                    <a:ea typeface="Raleway"/>
                    <a:cs typeface="Raleway"/>
                    <a:sym typeface="Raleway"/>
                  </a:rPr>
                  <a:t>Trayectorias y fragmentación de la oferta</a:t>
                </a:r>
                <a:endParaRPr sz="1100"/>
              </a:p>
            </p:txBody>
          </p:sp>
        </p:grpSp>
        <p:sp>
          <p:nvSpPr>
            <p:cNvPr id="538" name="Google Shape;538;p41"/>
            <p:cNvSpPr/>
            <p:nvPr/>
          </p:nvSpPr>
          <p:spPr>
            <a:xfrm>
              <a:off x="4662462" y="3642784"/>
              <a:ext cx="1005000" cy="970800"/>
            </a:xfrm>
            <a:prstGeom prst="flowChartConnector">
              <a:avLst/>
            </a:prstGeom>
            <a:solidFill>
              <a:srgbClr val="D9D2E9"/>
            </a:solidFill>
            <a:ln w="28575" cap="flat" cmpd="sng">
              <a:solidFill>
                <a:srgbClr val="666666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39" name="Google Shape;539;p41"/>
            <p:cNvSpPr/>
            <p:nvPr/>
          </p:nvSpPr>
          <p:spPr>
            <a:xfrm>
              <a:off x="2982980" y="2415236"/>
              <a:ext cx="1005000" cy="970800"/>
            </a:xfrm>
            <a:prstGeom prst="flowChartConnector">
              <a:avLst/>
            </a:prstGeom>
            <a:solidFill>
              <a:srgbClr val="D9D2E9"/>
            </a:solidFill>
            <a:ln w="28575" cap="flat" cmpd="sng">
              <a:solidFill>
                <a:srgbClr val="666666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540" name="Google Shape;540;p41"/>
            <p:cNvGrpSpPr/>
            <p:nvPr/>
          </p:nvGrpSpPr>
          <p:grpSpPr>
            <a:xfrm>
              <a:off x="4034475" y="1618111"/>
              <a:ext cx="1005005" cy="970800"/>
              <a:chOff x="4034475" y="1618111"/>
              <a:chExt cx="1005005" cy="970800"/>
            </a:xfrm>
          </p:grpSpPr>
          <p:sp>
            <p:nvSpPr>
              <p:cNvPr id="541" name="Google Shape;541;p41"/>
              <p:cNvSpPr/>
              <p:nvPr/>
            </p:nvSpPr>
            <p:spPr>
              <a:xfrm>
                <a:off x="4034480" y="1618111"/>
                <a:ext cx="1005000" cy="970800"/>
              </a:xfrm>
              <a:prstGeom prst="flowChartConnector">
                <a:avLst/>
              </a:prstGeom>
              <a:solidFill>
                <a:srgbClr val="D9D2E9"/>
              </a:solidFill>
              <a:ln w="28575" cap="flat" cmpd="sng">
                <a:solidFill>
                  <a:srgbClr val="66666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542" name="Google Shape;542;p41"/>
              <p:cNvSpPr txBox="1"/>
              <p:nvPr/>
            </p:nvSpPr>
            <p:spPr>
              <a:xfrm>
                <a:off x="4034475" y="1868150"/>
                <a:ext cx="1005000" cy="47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aleway"/>
                    <a:ea typeface="Raleway"/>
                    <a:cs typeface="Raleway"/>
                    <a:sym typeface="Raleway"/>
                  </a:rPr>
                  <a:t>Desigualdad Territorial</a:t>
                </a:r>
                <a:endParaRPr sz="11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543" name="Google Shape;543;p41"/>
            <p:cNvGrpSpPr/>
            <p:nvPr/>
          </p:nvGrpSpPr>
          <p:grpSpPr>
            <a:xfrm>
              <a:off x="3330800" y="3577475"/>
              <a:ext cx="1038282" cy="980406"/>
              <a:chOff x="3330800" y="3577475"/>
              <a:chExt cx="1038282" cy="980406"/>
            </a:xfrm>
          </p:grpSpPr>
          <p:sp>
            <p:nvSpPr>
              <p:cNvPr id="544" name="Google Shape;544;p41"/>
              <p:cNvSpPr/>
              <p:nvPr/>
            </p:nvSpPr>
            <p:spPr>
              <a:xfrm>
                <a:off x="3364082" y="3587081"/>
                <a:ext cx="1005000" cy="970800"/>
              </a:xfrm>
              <a:prstGeom prst="flowChartConnector">
                <a:avLst/>
              </a:prstGeom>
              <a:solidFill>
                <a:srgbClr val="D9D2E9"/>
              </a:solidFill>
              <a:ln w="28575" cap="flat" cmpd="sng">
                <a:solidFill>
                  <a:srgbClr val="66666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545" name="Google Shape;545;p41"/>
              <p:cNvSpPr txBox="1"/>
              <p:nvPr/>
            </p:nvSpPr>
            <p:spPr>
              <a:xfrm>
                <a:off x="3330800" y="3577475"/>
                <a:ext cx="1005000" cy="85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aleway"/>
                    <a:ea typeface="Raleway"/>
                    <a:cs typeface="Raleway"/>
                    <a:sym typeface="Raleway"/>
                  </a:rPr>
                  <a:t>C/DC </a:t>
                </a:r>
                <a:endParaRPr sz="1100"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aleway"/>
                    <a:ea typeface="Raleway"/>
                    <a:cs typeface="Raleway"/>
                    <a:sym typeface="Raleway"/>
                  </a:rPr>
                  <a:t>entre </a:t>
                </a:r>
                <a:endParaRPr sz="1100"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aleway"/>
                    <a:ea typeface="Raleway"/>
                    <a:cs typeface="Raleway"/>
                    <a:sym typeface="Raleway"/>
                  </a:rPr>
                  <a:t>Sistemas y Programas </a:t>
                </a:r>
                <a:endParaRPr sz="1100"/>
              </a:p>
            </p:txBody>
          </p:sp>
        </p:grpSp>
      </p:grpSp>
      <p:sp>
        <p:nvSpPr>
          <p:cNvPr id="546" name="Google Shape;546;p41"/>
          <p:cNvSpPr txBox="1"/>
          <p:nvPr/>
        </p:nvSpPr>
        <p:spPr>
          <a:xfrm>
            <a:off x="3742700" y="2489850"/>
            <a:ext cx="13020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Índice Multidimensional 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latin typeface="Raleway"/>
                <a:ea typeface="Raleway"/>
                <a:cs typeface="Raleway"/>
                <a:sym typeface="Raleway"/>
              </a:rPr>
              <a:t>de Efectividad</a:t>
            </a:r>
            <a:endParaRPr sz="1000"/>
          </a:p>
        </p:txBody>
      </p:sp>
      <p:sp>
        <p:nvSpPr>
          <p:cNvPr id="547" name="Google Shape;547;p41"/>
          <p:cNvSpPr txBox="1"/>
          <p:nvPr/>
        </p:nvSpPr>
        <p:spPr>
          <a:xfrm>
            <a:off x="2795400" y="2276050"/>
            <a:ext cx="10710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Condiciones de ORG y $</a:t>
            </a:r>
            <a:endParaRPr sz="1100"/>
          </a:p>
        </p:txBody>
      </p:sp>
      <p:sp>
        <p:nvSpPr>
          <p:cNvPr id="548" name="Google Shape;548;p41"/>
          <p:cNvSpPr txBox="1"/>
          <p:nvPr/>
        </p:nvSpPr>
        <p:spPr>
          <a:xfrm>
            <a:off x="4496750" y="3430900"/>
            <a:ext cx="10710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Autonomía de los Equipos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 idx="4294967295"/>
          </p:nvPr>
        </p:nvSpPr>
        <p:spPr>
          <a:xfrm>
            <a:off x="248175" y="188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¿Qué entenderemos por falla? </a:t>
            </a:r>
            <a:endParaRPr/>
          </a:p>
        </p:txBody>
      </p:sp>
      <p:sp>
        <p:nvSpPr>
          <p:cNvPr id="100" name="Google Shape;100;p15"/>
          <p:cNvSpPr txBox="1"/>
          <p:nvPr/>
        </p:nvSpPr>
        <p:spPr>
          <a:xfrm>
            <a:off x="547400" y="3321050"/>
            <a:ext cx="24834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Los sistemas no han </a:t>
            </a: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trabajado adecuadamente con la complejidad</a:t>
            </a: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 del fenómeno: su foco está puesto en los niños/as y sus familias.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3303138" y="4266425"/>
            <a:ext cx="25413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Reproducen </a:t>
            </a:r>
            <a:r>
              <a:rPr lang="es" sz="1200" b="1"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patrones de operación que dificultan el cumplimiento de sus funciones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6190450" y="1464250"/>
            <a:ext cx="25413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Si se </a:t>
            </a: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mejora la observación de la complejidad, aumenta la efectividad de la intervención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3" name="Google Shape;103;p15"/>
          <p:cNvSpPr/>
          <p:nvPr/>
        </p:nvSpPr>
        <p:spPr>
          <a:xfrm rot="8285586" flipH="1">
            <a:off x="5860722" y="4050917"/>
            <a:ext cx="1033953" cy="444862"/>
          </a:xfrm>
          <a:prstGeom prst="bentArrow">
            <a:avLst>
              <a:gd name="adj1" fmla="val 25000"/>
              <a:gd name="adj2" fmla="val 26349"/>
              <a:gd name="adj3" fmla="val 25000"/>
              <a:gd name="adj4" fmla="val 43750"/>
            </a:avLst>
          </a:prstGeom>
          <a:solidFill>
            <a:schemeClr val="accent6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 rot="989057">
            <a:off x="2175403" y="1161544"/>
            <a:ext cx="1034000" cy="444819"/>
          </a:xfrm>
          <a:prstGeom prst="bentArrow">
            <a:avLst>
              <a:gd name="adj1" fmla="val 25000"/>
              <a:gd name="adj2" fmla="val 26349"/>
              <a:gd name="adj3" fmla="val 25000"/>
              <a:gd name="adj4" fmla="val 43750"/>
            </a:avLst>
          </a:prstGeom>
          <a:solidFill>
            <a:schemeClr val="accent6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l="2447" t="30948" r="79233" b="12943"/>
          <a:stretch/>
        </p:blipFill>
        <p:spPr>
          <a:xfrm>
            <a:off x="799675" y="1489595"/>
            <a:ext cx="1789175" cy="183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l="60656" t="28455" r="21024" b="12968"/>
          <a:stretch/>
        </p:blipFill>
        <p:spPr>
          <a:xfrm>
            <a:off x="6870775" y="2183950"/>
            <a:ext cx="1789175" cy="191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l="15315" r="37718"/>
          <a:stretch/>
        </p:blipFill>
        <p:spPr>
          <a:xfrm>
            <a:off x="3565425" y="1023938"/>
            <a:ext cx="2013150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-25" y="2036225"/>
            <a:ext cx="9144000" cy="12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>
                <a:solidFill>
                  <a:srgbClr val="FFFFFF"/>
                </a:solidFill>
              </a:rPr>
              <a:t>Lissette</a:t>
            </a:r>
            <a:endParaRPr sz="60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 idx="4294967295"/>
          </p:nvPr>
        </p:nvSpPr>
        <p:spPr>
          <a:xfrm>
            <a:off x="279300" y="227850"/>
            <a:ext cx="74292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1) Desigualdad territorial:</a:t>
            </a:r>
            <a:endParaRPr sz="2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Tiltil, zona de concentración de externalidades negativas</a:t>
            </a:r>
            <a:endParaRPr sz="1800" b="0"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1175" y="102250"/>
            <a:ext cx="1416300" cy="11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225275" y="1159675"/>
            <a:ext cx="2032200" cy="37392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Índice de Hacinamiento Medio y Crítico: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31,9%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Viviendas con Materialidad Deficitaria: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10,82%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Viviendas Sin Red Pública: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33,09%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Residuos y Rellenos Sanitarios: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</a:rPr>
              <a:t>    </a:t>
            </a: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Años de Escolaridad promedio: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               hombres: </a:t>
            </a: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8,1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               mujeres: </a:t>
            </a: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8,2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l="18448" t="17632" r="34585" b="3546"/>
          <a:stretch/>
        </p:blipFill>
        <p:spPr>
          <a:xfrm>
            <a:off x="3369726" y="1410929"/>
            <a:ext cx="2646555" cy="3139494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" name="Google Shape;121;p17"/>
          <p:cNvSpPr txBox="1"/>
          <p:nvPr/>
        </p:nvSpPr>
        <p:spPr>
          <a:xfrm>
            <a:off x="7281025" y="1961750"/>
            <a:ext cx="1640100" cy="29139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Tasa Pobreza Multidimensional: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27, 2%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Tasa Pobreza por Ingresos: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7, 9%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Establecimientos Educacionales: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20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Establecimientos de Salud: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accent3"/>
                </a:solidFill>
              </a:rPr>
              <a:t> </a:t>
            </a:r>
            <a:endParaRPr sz="1800" b="1">
              <a:solidFill>
                <a:schemeClr val="accent3"/>
              </a:solidFill>
            </a:endParaRPr>
          </a:p>
        </p:txBody>
      </p:sp>
      <p:cxnSp>
        <p:nvCxnSpPr>
          <p:cNvPr id="122" name="Google Shape;122;p17"/>
          <p:cNvCxnSpPr>
            <a:endCxn id="123" idx="1"/>
          </p:cNvCxnSpPr>
          <p:nvPr/>
        </p:nvCxnSpPr>
        <p:spPr>
          <a:xfrm rot="10800000" flipH="1">
            <a:off x="4919025" y="1443988"/>
            <a:ext cx="1251300" cy="12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7"/>
          <p:cNvSpPr txBox="1"/>
          <p:nvPr/>
        </p:nvSpPr>
        <p:spPr>
          <a:xfrm>
            <a:off x="6170325" y="1174438"/>
            <a:ext cx="11568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Planta criadora de cerdos Porkland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24" name="Google Shape;124;p17"/>
          <p:cNvCxnSpPr>
            <a:endCxn id="125" idx="1"/>
          </p:cNvCxnSpPr>
          <p:nvPr/>
        </p:nvCxnSpPr>
        <p:spPr>
          <a:xfrm>
            <a:off x="5312000" y="1875625"/>
            <a:ext cx="927900" cy="26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17"/>
          <p:cNvSpPr txBox="1"/>
          <p:nvPr/>
        </p:nvSpPr>
        <p:spPr>
          <a:xfrm>
            <a:off x="6239900" y="1875475"/>
            <a:ext cx="9780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Relleno Sanitario KDM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26" name="Google Shape;126;p17"/>
          <p:cNvCxnSpPr>
            <a:endCxn id="127" idx="1"/>
          </p:cNvCxnSpPr>
          <p:nvPr/>
        </p:nvCxnSpPr>
        <p:spPr>
          <a:xfrm>
            <a:off x="5019988" y="2257163"/>
            <a:ext cx="1227600" cy="82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17"/>
          <p:cNvSpPr txBox="1"/>
          <p:nvPr/>
        </p:nvSpPr>
        <p:spPr>
          <a:xfrm>
            <a:off x="6247588" y="2706263"/>
            <a:ext cx="9096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Planta residuos Aguas Andinas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28" name="Google Shape;128;p17"/>
          <p:cNvCxnSpPr/>
          <p:nvPr/>
        </p:nvCxnSpPr>
        <p:spPr>
          <a:xfrm flipH="1">
            <a:off x="3234150" y="2403300"/>
            <a:ext cx="15612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7"/>
          <p:cNvSpPr txBox="1"/>
          <p:nvPr/>
        </p:nvSpPr>
        <p:spPr>
          <a:xfrm>
            <a:off x="2156225" y="2145100"/>
            <a:ext cx="10443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Planta de tratamiento de residuos Gersa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30" name="Google Shape;130;p17"/>
          <p:cNvCxnSpPr/>
          <p:nvPr/>
        </p:nvCxnSpPr>
        <p:spPr>
          <a:xfrm flipH="1">
            <a:off x="3155800" y="2751425"/>
            <a:ext cx="1325100" cy="72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Google Shape;131;p17"/>
          <p:cNvSpPr txBox="1"/>
          <p:nvPr/>
        </p:nvSpPr>
        <p:spPr>
          <a:xfrm>
            <a:off x="2151075" y="3094850"/>
            <a:ext cx="10443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Planta de residuos industriales de Ciclo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32" name="Google Shape;132;p17"/>
          <p:cNvCxnSpPr/>
          <p:nvPr/>
        </p:nvCxnSpPr>
        <p:spPr>
          <a:xfrm flipH="1">
            <a:off x="3219250" y="3106275"/>
            <a:ext cx="1210200" cy="104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" name="Google Shape;133;p17"/>
          <p:cNvSpPr txBox="1"/>
          <p:nvPr/>
        </p:nvSpPr>
        <p:spPr>
          <a:xfrm>
            <a:off x="2487424" y="4038650"/>
            <a:ext cx="8166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Cárcel Punta Peuco</a:t>
            </a:r>
            <a:endParaRPr/>
          </a:p>
        </p:txBody>
      </p:sp>
      <p:cxnSp>
        <p:nvCxnSpPr>
          <p:cNvPr id="134" name="Google Shape;134;p17"/>
          <p:cNvCxnSpPr/>
          <p:nvPr/>
        </p:nvCxnSpPr>
        <p:spPr>
          <a:xfrm>
            <a:off x="4840950" y="3445125"/>
            <a:ext cx="1282800" cy="4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17"/>
          <p:cNvSpPr txBox="1"/>
          <p:nvPr/>
        </p:nvSpPr>
        <p:spPr>
          <a:xfrm>
            <a:off x="6190625" y="3758775"/>
            <a:ext cx="11568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aleway"/>
                <a:ea typeface="Raleway"/>
                <a:cs typeface="Raleway"/>
                <a:sym typeface="Raleway"/>
              </a:rPr>
              <a:t>Centro Metropolitano Norte Sename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0050" y="711885"/>
            <a:ext cx="4588360" cy="382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3740375" y="251900"/>
            <a:ext cx="14706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Tiltil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2004-2008 (0)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7707859" y="2952166"/>
            <a:ext cx="8847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Macul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43" name="Google Shape;143;p18"/>
          <p:cNvCxnSpPr/>
          <p:nvPr/>
        </p:nvCxnSpPr>
        <p:spPr>
          <a:xfrm>
            <a:off x="5706259" y="2446366"/>
            <a:ext cx="1896600" cy="61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18"/>
          <p:cNvCxnSpPr/>
          <p:nvPr/>
        </p:nvCxnSpPr>
        <p:spPr>
          <a:xfrm flipH="1">
            <a:off x="3705335" y="2236614"/>
            <a:ext cx="1959300" cy="25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145;p18"/>
          <p:cNvSpPr txBox="1"/>
          <p:nvPr/>
        </p:nvSpPr>
        <p:spPr>
          <a:xfrm>
            <a:off x="2623750" y="2257296"/>
            <a:ext cx="12441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Santiago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46" name="Google Shape;146;p18"/>
          <p:cNvCxnSpPr/>
          <p:nvPr/>
        </p:nvCxnSpPr>
        <p:spPr>
          <a:xfrm rot="10800000" flipH="1">
            <a:off x="5587997" y="1257945"/>
            <a:ext cx="2093700" cy="103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18"/>
          <p:cNvSpPr txBox="1"/>
          <p:nvPr/>
        </p:nvSpPr>
        <p:spPr>
          <a:xfrm>
            <a:off x="7798400" y="418998"/>
            <a:ext cx="1244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Estación Central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48" name="Google Shape;148;p18"/>
          <p:cNvCxnSpPr>
            <a:endCxn id="149" idx="0"/>
          </p:cNvCxnSpPr>
          <p:nvPr/>
        </p:nvCxnSpPr>
        <p:spPr>
          <a:xfrm flipH="1">
            <a:off x="3740350" y="2432075"/>
            <a:ext cx="1624500" cy="156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18"/>
          <p:cNvSpPr txBox="1"/>
          <p:nvPr/>
        </p:nvSpPr>
        <p:spPr>
          <a:xfrm>
            <a:off x="3248800" y="3993275"/>
            <a:ext cx="9831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Maipú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295550" y="260350"/>
            <a:ext cx="2688000" cy="13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Raleway"/>
                <a:ea typeface="Raleway"/>
                <a:cs typeface="Raleway"/>
                <a:sym typeface="Raleway"/>
              </a:rPr>
              <a:t>2) Trayectoria:</a:t>
            </a:r>
            <a:endParaRPr sz="24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Raleway"/>
                <a:ea typeface="Raleway"/>
                <a:cs typeface="Raleway"/>
                <a:sym typeface="Raleway"/>
              </a:rPr>
              <a:t>Lissette, de un centro de protección a otro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51" name="Google Shape;151;p18"/>
          <p:cNvCxnSpPr>
            <a:endCxn id="152" idx="3"/>
          </p:cNvCxnSpPr>
          <p:nvPr/>
        </p:nvCxnSpPr>
        <p:spPr>
          <a:xfrm rot="10800000">
            <a:off x="4535075" y="885950"/>
            <a:ext cx="597300" cy="38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18"/>
          <p:cNvSpPr txBox="1"/>
          <p:nvPr/>
        </p:nvSpPr>
        <p:spPr>
          <a:xfrm>
            <a:off x="420025" y="2446375"/>
            <a:ext cx="1890900" cy="23010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2540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Es institucionalizada a los 5 años de edad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marR="2540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marR="2540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En 6 años fue trasladada 8 veces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marR="2540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marR="2540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Siempre a centros alejados de su comunidad de origen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3740375" y="717950"/>
            <a:ext cx="7947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2011 (3°)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7798400" y="1059501"/>
            <a:ext cx="1244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2012 (4°)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7798400" y="1283444"/>
            <a:ext cx="1244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2013 (6°)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7798400" y="1467050"/>
            <a:ext cx="7947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2014 (8°)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7753400" y="3273701"/>
            <a:ext cx="8847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2009 (1°)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3248800" y="4313075"/>
            <a:ext cx="9831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2013 (5°)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3248800" y="4508700"/>
            <a:ext cx="983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2014 (7°)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2623750" y="2552345"/>
            <a:ext cx="1244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Raleway"/>
                <a:ea typeface="Raleway"/>
                <a:cs typeface="Raleway"/>
                <a:sym typeface="Raleway"/>
              </a:rPr>
              <a:t>2010 (2°)</a:t>
            </a:r>
            <a:endParaRPr sz="18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/>
          <p:nvPr/>
        </p:nvSpPr>
        <p:spPr>
          <a:xfrm>
            <a:off x="1860402" y="1586137"/>
            <a:ext cx="2358300" cy="2135400"/>
          </a:xfrm>
          <a:prstGeom prst="ellipse">
            <a:avLst/>
          </a:prstGeom>
          <a:solidFill>
            <a:srgbClr val="F3F3F3"/>
          </a:solidFill>
          <a:ln w="28575" cap="flat" cmpd="sng">
            <a:solidFill>
              <a:srgbClr val="666666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2661782" y="2349903"/>
            <a:ext cx="736200" cy="7368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2402273" y="1868799"/>
            <a:ext cx="230100" cy="2301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2247913" y="2990200"/>
            <a:ext cx="308400" cy="3084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2982028" y="1767713"/>
            <a:ext cx="345300" cy="3453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3885777" y="2504916"/>
            <a:ext cx="173100" cy="1731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3354075" y="2065275"/>
            <a:ext cx="393900" cy="3453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/>
          <p:nvPr/>
        </p:nvSpPr>
        <p:spPr>
          <a:xfrm>
            <a:off x="3503433" y="2945028"/>
            <a:ext cx="394200" cy="3942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9"/>
          <p:cNvSpPr/>
          <p:nvPr/>
        </p:nvSpPr>
        <p:spPr>
          <a:xfrm>
            <a:off x="4583705" y="1117109"/>
            <a:ext cx="230100" cy="2301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9"/>
          <p:cNvSpPr/>
          <p:nvPr/>
        </p:nvSpPr>
        <p:spPr>
          <a:xfrm>
            <a:off x="825899" y="3808954"/>
            <a:ext cx="308400" cy="3084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9"/>
          <p:cNvSpPr txBox="1"/>
          <p:nvPr/>
        </p:nvSpPr>
        <p:spPr>
          <a:xfrm>
            <a:off x="396450" y="4318900"/>
            <a:ext cx="2029200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Centro comunitario de salud mental de Tiltil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5418750" y="1226875"/>
            <a:ext cx="11385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Residencias Sename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498625" y="1393809"/>
            <a:ext cx="9396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Sistema Familiar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78" name="Google Shape;178;p19"/>
          <p:cNvCxnSpPr>
            <a:stCxn id="177" idx="3"/>
            <a:endCxn id="165" idx="1"/>
          </p:cNvCxnSpPr>
          <p:nvPr/>
        </p:nvCxnSpPr>
        <p:spPr>
          <a:xfrm>
            <a:off x="1438225" y="1692759"/>
            <a:ext cx="767400" cy="20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19"/>
          <p:cNvSpPr/>
          <p:nvPr/>
        </p:nvSpPr>
        <p:spPr>
          <a:xfrm>
            <a:off x="4902379" y="4318906"/>
            <a:ext cx="230100" cy="2301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9"/>
          <p:cNvSpPr txBox="1"/>
          <p:nvPr/>
        </p:nvSpPr>
        <p:spPr>
          <a:xfrm>
            <a:off x="4963550" y="3558225"/>
            <a:ext cx="11385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latin typeface="Raleway"/>
                <a:ea typeface="Raleway"/>
                <a:cs typeface="Raleway"/>
                <a:sym typeface="Raleway"/>
              </a:rPr>
              <a:t>Oferta Ambulatoria Sename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234850" y="186275"/>
            <a:ext cx="71904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3) Fragmentación de las ofertas programáticas:</a:t>
            </a:r>
            <a:endParaRPr sz="24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19"/>
          <p:cNvSpPr/>
          <p:nvPr/>
        </p:nvSpPr>
        <p:spPr>
          <a:xfrm>
            <a:off x="4844763" y="1278296"/>
            <a:ext cx="345300" cy="3453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4640886" y="1450667"/>
            <a:ext cx="173100" cy="1731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4786201" y="1680859"/>
            <a:ext cx="462600" cy="4626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4011444" y="4115544"/>
            <a:ext cx="308400" cy="3084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9"/>
          <p:cNvSpPr/>
          <p:nvPr/>
        </p:nvSpPr>
        <p:spPr>
          <a:xfrm>
            <a:off x="4612381" y="4572242"/>
            <a:ext cx="230100" cy="2301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9"/>
          <p:cNvSpPr/>
          <p:nvPr/>
        </p:nvSpPr>
        <p:spPr>
          <a:xfrm>
            <a:off x="4321993" y="4318906"/>
            <a:ext cx="230100" cy="2301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4546893" y="3838505"/>
            <a:ext cx="308400" cy="3084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9"/>
          <p:cNvSpPr/>
          <p:nvPr/>
        </p:nvSpPr>
        <p:spPr>
          <a:xfrm>
            <a:off x="4153167" y="4651897"/>
            <a:ext cx="173100" cy="1731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9"/>
          <p:cNvSpPr/>
          <p:nvPr/>
        </p:nvSpPr>
        <p:spPr>
          <a:xfrm>
            <a:off x="4640690" y="4273026"/>
            <a:ext cx="173100" cy="1731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2005801" y="2222796"/>
            <a:ext cx="345300" cy="3453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9"/>
          <p:cNvSpPr/>
          <p:nvPr/>
        </p:nvSpPr>
        <p:spPr>
          <a:xfrm>
            <a:off x="2922322" y="3193314"/>
            <a:ext cx="345300" cy="3453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3" name="Google Shape;193;p19"/>
          <p:cNvCxnSpPr>
            <a:stCxn id="174" idx="6"/>
            <a:endCxn id="192" idx="3"/>
          </p:cNvCxnSpPr>
          <p:nvPr/>
        </p:nvCxnSpPr>
        <p:spPr>
          <a:xfrm rot="10800000" flipH="1">
            <a:off x="1134299" y="3487954"/>
            <a:ext cx="1838700" cy="47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19"/>
          <p:cNvCxnSpPr>
            <a:stCxn id="174" idx="7"/>
            <a:endCxn id="168" idx="3"/>
          </p:cNvCxnSpPr>
          <p:nvPr/>
        </p:nvCxnSpPr>
        <p:spPr>
          <a:xfrm rot="10800000" flipH="1">
            <a:off x="1089135" y="3253518"/>
            <a:ext cx="1203900" cy="60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19"/>
          <p:cNvCxnSpPr>
            <a:stCxn id="174" idx="6"/>
            <a:endCxn id="191" idx="3"/>
          </p:cNvCxnSpPr>
          <p:nvPr/>
        </p:nvCxnSpPr>
        <p:spPr>
          <a:xfrm rot="10800000" flipH="1">
            <a:off x="1134299" y="2517454"/>
            <a:ext cx="922200" cy="144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19"/>
          <p:cNvCxnSpPr>
            <a:stCxn id="174" idx="7"/>
            <a:endCxn id="167" idx="5"/>
          </p:cNvCxnSpPr>
          <p:nvPr/>
        </p:nvCxnSpPr>
        <p:spPr>
          <a:xfrm rot="10800000" flipH="1">
            <a:off x="1089135" y="2065218"/>
            <a:ext cx="1509600" cy="178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19"/>
          <p:cNvCxnSpPr>
            <a:stCxn id="174" idx="1"/>
            <a:endCxn id="169" idx="3"/>
          </p:cNvCxnSpPr>
          <p:nvPr/>
        </p:nvCxnSpPr>
        <p:spPr>
          <a:xfrm rot="10800000" flipH="1">
            <a:off x="871064" y="2062518"/>
            <a:ext cx="2161500" cy="17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19"/>
          <p:cNvCxnSpPr>
            <a:stCxn id="174" idx="5"/>
            <a:endCxn id="172" idx="4"/>
          </p:cNvCxnSpPr>
          <p:nvPr/>
        </p:nvCxnSpPr>
        <p:spPr>
          <a:xfrm rot="10800000" flipH="1">
            <a:off x="1089135" y="3339290"/>
            <a:ext cx="2611500" cy="73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19"/>
          <p:cNvCxnSpPr>
            <a:endCxn id="170" idx="6"/>
          </p:cNvCxnSpPr>
          <p:nvPr/>
        </p:nvCxnSpPr>
        <p:spPr>
          <a:xfrm rot="10800000" flipH="1">
            <a:off x="1240977" y="2591466"/>
            <a:ext cx="2817900" cy="122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19"/>
          <p:cNvCxnSpPr>
            <a:stCxn id="174" idx="0"/>
            <a:endCxn id="171" idx="2"/>
          </p:cNvCxnSpPr>
          <p:nvPr/>
        </p:nvCxnSpPr>
        <p:spPr>
          <a:xfrm rot="10800000" flipH="1">
            <a:off x="980099" y="2237854"/>
            <a:ext cx="2373900" cy="157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19"/>
          <p:cNvCxnSpPr>
            <a:stCxn id="172" idx="7"/>
            <a:endCxn id="170" idx="4"/>
          </p:cNvCxnSpPr>
          <p:nvPr/>
        </p:nvCxnSpPr>
        <p:spPr>
          <a:xfrm rot="10800000" flipH="1">
            <a:off x="3839903" y="2678157"/>
            <a:ext cx="132300" cy="3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Google Shape;202;p19"/>
          <p:cNvCxnSpPr>
            <a:stCxn id="170" idx="0"/>
            <a:endCxn id="171" idx="4"/>
          </p:cNvCxnSpPr>
          <p:nvPr/>
        </p:nvCxnSpPr>
        <p:spPr>
          <a:xfrm rot="10800000">
            <a:off x="3551127" y="2410716"/>
            <a:ext cx="421200" cy="9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19"/>
          <p:cNvCxnSpPr>
            <a:stCxn id="171" idx="1"/>
            <a:endCxn id="169" idx="5"/>
          </p:cNvCxnSpPr>
          <p:nvPr/>
        </p:nvCxnSpPr>
        <p:spPr>
          <a:xfrm rot="10800000">
            <a:off x="3276760" y="2062443"/>
            <a:ext cx="135000" cy="5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19"/>
          <p:cNvCxnSpPr>
            <a:stCxn id="169" idx="2"/>
            <a:endCxn id="167" idx="6"/>
          </p:cNvCxnSpPr>
          <p:nvPr/>
        </p:nvCxnSpPr>
        <p:spPr>
          <a:xfrm flipH="1">
            <a:off x="2632228" y="1940363"/>
            <a:ext cx="349800" cy="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19"/>
          <p:cNvCxnSpPr>
            <a:stCxn id="167" idx="3"/>
            <a:endCxn id="191" idx="7"/>
          </p:cNvCxnSpPr>
          <p:nvPr/>
        </p:nvCxnSpPr>
        <p:spPr>
          <a:xfrm flipH="1">
            <a:off x="2300670" y="2065202"/>
            <a:ext cx="135300" cy="20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19"/>
          <p:cNvCxnSpPr>
            <a:stCxn id="191" idx="4"/>
            <a:endCxn id="168" idx="1"/>
          </p:cNvCxnSpPr>
          <p:nvPr/>
        </p:nvCxnSpPr>
        <p:spPr>
          <a:xfrm>
            <a:off x="2178451" y="2568096"/>
            <a:ext cx="114600" cy="46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19"/>
          <p:cNvCxnSpPr>
            <a:stCxn id="168" idx="5"/>
            <a:endCxn id="192" idx="2"/>
          </p:cNvCxnSpPr>
          <p:nvPr/>
        </p:nvCxnSpPr>
        <p:spPr>
          <a:xfrm>
            <a:off x="2511149" y="3253435"/>
            <a:ext cx="411300" cy="11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19"/>
          <p:cNvCxnSpPr>
            <a:stCxn id="192" idx="6"/>
            <a:endCxn id="172" idx="3"/>
          </p:cNvCxnSpPr>
          <p:nvPr/>
        </p:nvCxnSpPr>
        <p:spPr>
          <a:xfrm rot="10800000" flipH="1">
            <a:off x="3267622" y="3281364"/>
            <a:ext cx="293400" cy="8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19"/>
          <p:cNvCxnSpPr>
            <a:stCxn id="166" idx="7"/>
            <a:endCxn id="184" idx="3"/>
          </p:cNvCxnSpPr>
          <p:nvPr/>
        </p:nvCxnSpPr>
        <p:spPr>
          <a:xfrm rot="10800000" flipH="1">
            <a:off x="3290168" y="2075605"/>
            <a:ext cx="1563900" cy="38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19"/>
          <p:cNvCxnSpPr>
            <a:stCxn id="171" idx="6"/>
            <a:endCxn id="183" idx="3"/>
          </p:cNvCxnSpPr>
          <p:nvPr/>
        </p:nvCxnSpPr>
        <p:spPr>
          <a:xfrm rot="10800000" flipH="1">
            <a:off x="3747975" y="1598325"/>
            <a:ext cx="918300" cy="63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19"/>
          <p:cNvCxnSpPr>
            <a:stCxn id="169" idx="7"/>
            <a:endCxn id="184" idx="2"/>
          </p:cNvCxnSpPr>
          <p:nvPr/>
        </p:nvCxnSpPr>
        <p:spPr>
          <a:xfrm>
            <a:off x="3276760" y="1818281"/>
            <a:ext cx="1509300" cy="9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19"/>
          <p:cNvCxnSpPr>
            <a:stCxn id="169" idx="6"/>
            <a:endCxn id="173" idx="3"/>
          </p:cNvCxnSpPr>
          <p:nvPr/>
        </p:nvCxnSpPr>
        <p:spPr>
          <a:xfrm rot="10800000" flipH="1">
            <a:off x="3327328" y="1313363"/>
            <a:ext cx="1290000" cy="62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19"/>
          <p:cNvCxnSpPr>
            <a:stCxn id="166" idx="3"/>
            <a:endCxn id="182" idx="4"/>
          </p:cNvCxnSpPr>
          <p:nvPr/>
        </p:nvCxnSpPr>
        <p:spPr>
          <a:xfrm rot="10800000" flipH="1">
            <a:off x="2769596" y="1623701"/>
            <a:ext cx="2247900" cy="135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19"/>
          <p:cNvCxnSpPr>
            <a:stCxn id="166" idx="2"/>
            <a:endCxn id="183" idx="4"/>
          </p:cNvCxnSpPr>
          <p:nvPr/>
        </p:nvCxnSpPr>
        <p:spPr>
          <a:xfrm rot="10800000" flipH="1">
            <a:off x="2661782" y="1623903"/>
            <a:ext cx="2065800" cy="109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19"/>
          <p:cNvCxnSpPr>
            <a:stCxn id="166" idx="0"/>
            <a:endCxn id="173" idx="4"/>
          </p:cNvCxnSpPr>
          <p:nvPr/>
        </p:nvCxnSpPr>
        <p:spPr>
          <a:xfrm rot="10800000" flipH="1">
            <a:off x="3029882" y="1347303"/>
            <a:ext cx="1668900" cy="100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19"/>
          <p:cNvCxnSpPr>
            <a:stCxn id="170" idx="6"/>
            <a:endCxn id="189" idx="5"/>
          </p:cNvCxnSpPr>
          <p:nvPr/>
        </p:nvCxnSpPr>
        <p:spPr>
          <a:xfrm>
            <a:off x="4058877" y="2591466"/>
            <a:ext cx="242100" cy="220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19"/>
          <p:cNvCxnSpPr>
            <a:stCxn id="172" idx="6"/>
            <a:endCxn id="187" idx="5"/>
          </p:cNvCxnSpPr>
          <p:nvPr/>
        </p:nvCxnSpPr>
        <p:spPr>
          <a:xfrm>
            <a:off x="3897633" y="3142128"/>
            <a:ext cx="620700" cy="13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" name="Google Shape;218;p19"/>
          <p:cNvCxnSpPr>
            <a:stCxn id="168" idx="5"/>
            <a:endCxn id="179" idx="4"/>
          </p:cNvCxnSpPr>
          <p:nvPr/>
        </p:nvCxnSpPr>
        <p:spPr>
          <a:xfrm>
            <a:off x="2511149" y="3253435"/>
            <a:ext cx="2506200" cy="129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19"/>
          <p:cNvCxnSpPr>
            <a:stCxn id="167" idx="1"/>
            <a:endCxn id="185" idx="4"/>
          </p:cNvCxnSpPr>
          <p:nvPr/>
        </p:nvCxnSpPr>
        <p:spPr>
          <a:xfrm>
            <a:off x="2435970" y="1902497"/>
            <a:ext cx="1729800" cy="252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19"/>
          <p:cNvCxnSpPr>
            <a:stCxn id="169" idx="0"/>
            <a:endCxn id="166" idx="0"/>
          </p:cNvCxnSpPr>
          <p:nvPr/>
        </p:nvCxnSpPr>
        <p:spPr>
          <a:xfrm flipH="1">
            <a:off x="3029878" y="1767713"/>
            <a:ext cx="124800" cy="58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19"/>
          <p:cNvCxnSpPr>
            <a:stCxn id="171" idx="5"/>
            <a:endCxn id="166" idx="6"/>
          </p:cNvCxnSpPr>
          <p:nvPr/>
        </p:nvCxnSpPr>
        <p:spPr>
          <a:xfrm flipH="1">
            <a:off x="3398090" y="2360007"/>
            <a:ext cx="292200" cy="35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19"/>
          <p:cNvCxnSpPr>
            <a:stCxn id="170" idx="6"/>
            <a:endCxn id="166" idx="7"/>
          </p:cNvCxnSpPr>
          <p:nvPr/>
        </p:nvCxnSpPr>
        <p:spPr>
          <a:xfrm rot="10800000">
            <a:off x="3290277" y="2457666"/>
            <a:ext cx="768600" cy="13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19"/>
          <p:cNvCxnSpPr>
            <a:stCxn id="172" idx="6"/>
            <a:endCxn id="166" idx="5"/>
          </p:cNvCxnSpPr>
          <p:nvPr/>
        </p:nvCxnSpPr>
        <p:spPr>
          <a:xfrm rot="10800000">
            <a:off x="3290133" y="2978928"/>
            <a:ext cx="607500" cy="16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19"/>
          <p:cNvCxnSpPr>
            <a:stCxn id="168" idx="3"/>
            <a:endCxn id="166" idx="3"/>
          </p:cNvCxnSpPr>
          <p:nvPr/>
        </p:nvCxnSpPr>
        <p:spPr>
          <a:xfrm rot="10800000" flipH="1">
            <a:off x="2293077" y="2978935"/>
            <a:ext cx="476400" cy="27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19"/>
          <p:cNvCxnSpPr>
            <a:stCxn id="191" idx="1"/>
            <a:endCxn id="166" idx="2"/>
          </p:cNvCxnSpPr>
          <p:nvPr/>
        </p:nvCxnSpPr>
        <p:spPr>
          <a:xfrm>
            <a:off x="2056369" y="2273364"/>
            <a:ext cx="605400" cy="44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19"/>
          <p:cNvCxnSpPr>
            <a:stCxn id="167" idx="1"/>
            <a:endCxn id="166" idx="1"/>
          </p:cNvCxnSpPr>
          <p:nvPr/>
        </p:nvCxnSpPr>
        <p:spPr>
          <a:xfrm>
            <a:off x="2435970" y="1902497"/>
            <a:ext cx="333600" cy="55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19"/>
          <p:cNvSpPr txBox="1"/>
          <p:nvPr/>
        </p:nvSpPr>
        <p:spPr>
          <a:xfrm>
            <a:off x="6547300" y="1393800"/>
            <a:ext cx="2358300" cy="30639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>
                <a:latin typeface="Raleway"/>
                <a:ea typeface="Raleway"/>
                <a:cs typeface="Raleway"/>
                <a:sym typeface="Raleway"/>
              </a:rPr>
              <a:t>“El equipo clínico ha recibido reportes desde carabineros de la comuna, que Lissette deambula junto a su hermano J.D. (entonces de 11 años) y su hermana menor V.V. (entonces de 5) a horas inadecuadas de la noche por las calles de Tiltil, trasladándolos muchas veces a su domicilio, donde nadie atiende.”</a:t>
            </a:r>
            <a:br>
              <a:rPr lang="es" sz="1200">
                <a:latin typeface="Raleway"/>
                <a:ea typeface="Raleway"/>
                <a:cs typeface="Raleway"/>
                <a:sym typeface="Raleway"/>
              </a:rPr>
            </a:br>
            <a:br>
              <a:rPr lang="es" sz="1200">
                <a:latin typeface="Raleway"/>
                <a:ea typeface="Raleway"/>
                <a:cs typeface="Raleway"/>
                <a:sym typeface="Raleway"/>
              </a:rPr>
            </a:br>
            <a:r>
              <a:rPr lang="es" sz="1200">
                <a:latin typeface="Raleway"/>
                <a:ea typeface="Raleway"/>
                <a:cs typeface="Raleway"/>
                <a:sym typeface="Raleway"/>
              </a:rPr>
              <a:t>Reporte del Cosam Tiltil de año 2012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28" name="Google Shape;228;p19"/>
          <p:cNvCxnSpPr>
            <a:stCxn id="166" idx="4"/>
            <a:endCxn id="192" idx="4"/>
          </p:cNvCxnSpPr>
          <p:nvPr/>
        </p:nvCxnSpPr>
        <p:spPr>
          <a:xfrm>
            <a:off x="3029882" y="3086703"/>
            <a:ext cx="65100" cy="4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Google Shape;229;p19"/>
          <p:cNvSpPr txBox="1"/>
          <p:nvPr/>
        </p:nvSpPr>
        <p:spPr>
          <a:xfrm>
            <a:off x="2661950" y="2547950"/>
            <a:ext cx="736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Lissette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230" name="Google Shape;230;p19"/>
          <p:cNvCxnSpPr>
            <a:stCxn id="169" idx="6"/>
            <a:endCxn id="170" idx="0"/>
          </p:cNvCxnSpPr>
          <p:nvPr/>
        </p:nvCxnSpPr>
        <p:spPr>
          <a:xfrm>
            <a:off x="3327328" y="1940363"/>
            <a:ext cx="645000" cy="56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9"/>
          <p:cNvCxnSpPr>
            <a:stCxn id="168" idx="2"/>
            <a:endCxn id="166" idx="3"/>
          </p:cNvCxnSpPr>
          <p:nvPr/>
        </p:nvCxnSpPr>
        <p:spPr>
          <a:xfrm rot="10800000" flipH="1">
            <a:off x="2247913" y="2978800"/>
            <a:ext cx="521700" cy="16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 txBox="1">
            <a:spLocks noGrp="1"/>
          </p:cNvSpPr>
          <p:nvPr>
            <p:ph type="title" idx="4294967295"/>
          </p:nvPr>
        </p:nvSpPr>
        <p:spPr>
          <a:xfrm>
            <a:off x="251100" y="209000"/>
            <a:ext cx="48837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4) Protocolos y sus puntos ciegos de selección e intervención:</a:t>
            </a:r>
            <a:endParaRPr sz="2400"/>
          </a:p>
        </p:txBody>
      </p:sp>
      <p:sp>
        <p:nvSpPr>
          <p:cNvPr id="237" name="Google Shape;237;p20"/>
          <p:cNvSpPr txBox="1">
            <a:spLocks noGrp="1"/>
          </p:cNvSpPr>
          <p:nvPr>
            <p:ph type="body" idx="4294967295"/>
          </p:nvPr>
        </p:nvSpPr>
        <p:spPr>
          <a:xfrm>
            <a:off x="352825" y="1629375"/>
            <a:ext cx="4135500" cy="33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●"/>
            </a:pPr>
            <a:r>
              <a:rPr lang="es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Bajos estándares de selección de personal para trabajo con niños/as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●"/>
            </a:pPr>
            <a:r>
              <a:rPr lang="es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Generación de una cultura de la   omisión en torno a procedimientos de contención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●"/>
            </a:pPr>
            <a:r>
              <a:rPr lang="es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Tres meses después del deceso de Lissette, se crea protocolo que reglamenta pasos a seguir tras la muerte de un niño/a dentro del    sistema de protección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rgbClr val="000000"/>
              </a:solidFill>
            </a:endParaRPr>
          </a:p>
        </p:txBody>
      </p:sp>
      <p:pic>
        <p:nvPicPr>
          <p:cNvPr id="238" name="Google Shape;238;p20"/>
          <p:cNvPicPr preferRelativeResize="0"/>
          <p:nvPr/>
        </p:nvPicPr>
        <p:blipFill rotWithShape="1">
          <a:blip r:embed="rId3">
            <a:alphaModFix/>
          </a:blip>
          <a:srcRect r="26079" b="81098"/>
          <a:stretch/>
        </p:blipFill>
        <p:spPr>
          <a:xfrm rot="-336113">
            <a:off x="4987922" y="3604745"/>
            <a:ext cx="3968592" cy="122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 rotWithShape="1">
          <a:blip r:embed="rId4">
            <a:alphaModFix/>
          </a:blip>
          <a:srcRect r="42099" b="84829"/>
          <a:stretch/>
        </p:blipFill>
        <p:spPr>
          <a:xfrm rot="-336126">
            <a:off x="4821514" y="1586873"/>
            <a:ext cx="3968600" cy="190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 rotWithShape="1">
          <a:blip r:embed="rId5">
            <a:alphaModFix/>
          </a:blip>
          <a:srcRect l="1545"/>
          <a:stretch/>
        </p:blipFill>
        <p:spPr>
          <a:xfrm rot="-336125">
            <a:off x="4624098" y="339461"/>
            <a:ext cx="3968601" cy="971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 txBox="1">
            <a:spLocks noGrp="1"/>
          </p:cNvSpPr>
          <p:nvPr>
            <p:ph type="title" idx="4294967295"/>
          </p:nvPr>
        </p:nvSpPr>
        <p:spPr>
          <a:xfrm>
            <a:off x="276625" y="224025"/>
            <a:ext cx="7688700" cy="11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5) Rutinización de la medicación: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Coordinación y descoordinación del</a:t>
            </a:r>
            <a:endParaRPr sz="1800" b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/>
              <a:t> sistema de salud</a:t>
            </a:r>
            <a:endParaRPr sz="1800" b="0"/>
          </a:p>
        </p:txBody>
      </p:sp>
      <p:sp>
        <p:nvSpPr>
          <p:cNvPr id="246" name="Google Shape;246;p21"/>
          <p:cNvSpPr txBox="1">
            <a:spLocks noGrp="1"/>
          </p:cNvSpPr>
          <p:nvPr>
            <p:ph type="body" idx="4294967295"/>
          </p:nvPr>
        </p:nvSpPr>
        <p:spPr>
          <a:xfrm>
            <a:off x="346650" y="1682300"/>
            <a:ext cx="7688700" cy="12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</a:pPr>
            <a:r>
              <a:rPr lang="es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Medicación y sobre-medicación como parte de su diario vivir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s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Deficiencia de </a:t>
            </a:r>
            <a:r>
              <a:rPr lang="es" sz="14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protocolos </a:t>
            </a:r>
            <a:r>
              <a:rPr lang="es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que normen las intervenciones con niños y niñas diagnosticados en el área de salud mental 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s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Sename cuenta con escasa </a:t>
            </a:r>
            <a:r>
              <a:rPr lang="es" sz="14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oferta especializada </a:t>
            </a:r>
            <a:r>
              <a:rPr lang="es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 área de salud mental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7" name="Google Shape;2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23973">
            <a:off x="5544424" y="490924"/>
            <a:ext cx="3636677" cy="1048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21"/>
          <p:cNvGrpSpPr/>
          <p:nvPr/>
        </p:nvGrpSpPr>
        <p:grpSpPr>
          <a:xfrm>
            <a:off x="5784717" y="3276493"/>
            <a:ext cx="3305700" cy="3483050"/>
            <a:chOff x="5632317" y="1189775"/>
            <a:chExt cx="3305700" cy="3483050"/>
          </a:xfrm>
        </p:grpSpPr>
        <p:sp>
          <p:nvSpPr>
            <p:cNvPr id="249" name="Google Shape;249;p21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D83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8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2015</a:t>
              </a:r>
              <a:endPara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50" name="Google Shape;250;p21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>
                  <a:latin typeface="Raleway"/>
                  <a:ea typeface="Raleway"/>
                  <a:cs typeface="Raleway"/>
                  <a:sym typeface="Raleway"/>
                </a:rPr>
                <a:t>Medicación y sobremedicación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1" name="Google Shape;251;p21"/>
          <p:cNvGrpSpPr/>
          <p:nvPr/>
        </p:nvGrpSpPr>
        <p:grpSpPr>
          <a:xfrm>
            <a:off x="152400" y="3276707"/>
            <a:ext cx="3546900" cy="3482836"/>
            <a:chOff x="0" y="1189989"/>
            <a:chExt cx="3546900" cy="3482836"/>
          </a:xfrm>
        </p:grpSpPr>
        <p:sp>
          <p:nvSpPr>
            <p:cNvPr id="252" name="Google Shape;252;p21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8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2009</a:t>
              </a:r>
              <a:endPara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53" name="Google Shape;253;p21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>
                  <a:latin typeface="Raleway"/>
                  <a:ea typeface="Raleway"/>
                  <a:cs typeface="Raleway"/>
                  <a:sym typeface="Raleway"/>
                </a:rPr>
                <a:t>Inicio de asistencia </a:t>
              </a:r>
              <a:endParaRPr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>
                  <a:latin typeface="Raleway"/>
                  <a:ea typeface="Raleway"/>
                  <a:cs typeface="Raleway"/>
                  <a:sym typeface="Raleway"/>
                </a:rPr>
                <a:t>psicológica</a:t>
              </a:r>
              <a:endParaRPr b="1"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4" name="Google Shape;254;p21"/>
          <p:cNvGrpSpPr/>
          <p:nvPr/>
        </p:nvGrpSpPr>
        <p:grpSpPr>
          <a:xfrm>
            <a:off x="3096604" y="3276493"/>
            <a:ext cx="3305700" cy="3483050"/>
            <a:chOff x="2944204" y="1189775"/>
            <a:chExt cx="3305700" cy="3483050"/>
          </a:xfrm>
        </p:grpSpPr>
        <p:sp>
          <p:nvSpPr>
            <p:cNvPr id="255" name="Google Shape;255;p21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8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2013</a:t>
              </a:r>
              <a:endPara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56" name="Google Shape;256;p21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>
                  <a:latin typeface="Raleway"/>
                  <a:ea typeface="Raleway"/>
                  <a:cs typeface="Raleway"/>
                  <a:sym typeface="Raleway"/>
                </a:rPr>
                <a:t>Inicio de asistencia psiquiátrica</a:t>
              </a:r>
              <a:r>
                <a:rPr lang="es" b="1"/>
                <a:t> 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1878</Words>
  <Application>Microsoft Office PowerPoint</Application>
  <PresentationFormat>Presentación en pantalla (16:9)</PresentationFormat>
  <Paragraphs>369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Calibri</vt:lpstr>
      <vt:lpstr>Lato</vt:lpstr>
      <vt:lpstr>Roboto</vt:lpstr>
      <vt:lpstr>Raleway</vt:lpstr>
      <vt:lpstr>Oswald</vt:lpstr>
      <vt:lpstr>Arial</vt:lpstr>
      <vt:lpstr>Cambria</vt:lpstr>
      <vt:lpstr>Streamline</vt:lpstr>
      <vt:lpstr>Cuando las fallas son sistémicas: otra memoria para Lissette, Ámbar y Ariel</vt:lpstr>
      <vt:lpstr>Sin otra forma de ver,  no hay otra forma de recordar</vt:lpstr>
      <vt:lpstr>¿Qué entenderemos por falla? </vt:lpstr>
      <vt:lpstr>Lissette </vt:lpstr>
      <vt:lpstr>1) Desigualdad territorial: Tiltil, zona de concentración de externalidades negativas</vt:lpstr>
      <vt:lpstr>Presentación de PowerPoint</vt:lpstr>
      <vt:lpstr>Presentación de PowerPoint</vt:lpstr>
      <vt:lpstr>4) Protocolos y sus puntos ciegos de selección e intervención:</vt:lpstr>
      <vt:lpstr>5) Rutinización de la medicación: Coordinación y descoordinación del  sistema de salud</vt:lpstr>
      <vt:lpstr>Forma de intervención residencial: Avanzar hacia residencias de calidad </vt:lpstr>
      <vt:lpstr>Presentación de PowerPoint</vt:lpstr>
      <vt:lpstr>Dispositivo resultante de observación: </vt:lpstr>
      <vt:lpstr>Ámbar </vt:lpstr>
      <vt:lpstr>1) Desigualdad Territorial: Comuna de Rinconada, zona de concentración de externalidades  negativas. </vt:lpstr>
      <vt:lpstr>2) Trayectoria: Ámbar, de una institución a otra.</vt:lpstr>
      <vt:lpstr>3) Saturación de las señales:</vt:lpstr>
      <vt:lpstr>4) Protocolos y sus criterios de selección:  Dimensiones solicitadas en  las familias de acogida. </vt:lpstr>
      <vt:lpstr>Presentación de PowerPoint</vt:lpstr>
      <vt:lpstr>5) Descoordinación institucional en el proceso judicial:</vt:lpstr>
      <vt:lpstr>Aumento de Familias de Acogida:  ¿Una solución? </vt:lpstr>
      <vt:lpstr>Ariel </vt:lpstr>
      <vt:lpstr>Desigualdad territorial: Peñalolén, población Lo Hermida </vt:lpstr>
      <vt:lpstr>2) Trayectoria observada: Ariel y sus 32 delitos</vt:lpstr>
      <vt:lpstr>Presentación de PowerPoint</vt:lpstr>
      <vt:lpstr>3) Fragmentación de las ofertas programáticas La propuesta de solución no puede ser la simple división de la lógica de cascada</vt:lpstr>
      <vt:lpstr>Presentación de PowerPoint</vt:lpstr>
      <vt:lpstr>Presentación de PowerPoint</vt:lpstr>
      <vt:lpstr>Presentación de PowerPoint</vt:lpstr>
      <vt:lpstr>Sin otra forma  de ver, no hay otra forma de recordar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Cuando las fallas son sistémicas: otra memoria para Lissette, Ámbar y Ariel</dc:title>
  <cp:lastModifiedBy>Susan Fuentes</cp:lastModifiedBy>
  <cp:revision>4</cp:revision>
  <dcterms:modified xsi:type="dcterms:W3CDTF">2018-08-17T18:12:54Z</dcterms:modified>
</cp:coreProperties>
</file>