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8" r:id="rId3"/>
    <p:sldId id="307" r:id="rId4"/>
    <p:sldId id="305" r:id="rId5"/>
    <p:sldId id="310" r:id="rId6"/>
    <p:sldId id="303" r:id="rId7"/>
    <p:sldId id="294" r:id="rId8"/>
    <p:sldId id="279" r:id="rId9"/>
    <p:sldId id="314" r:id="rId10"/>
    <p:sldId id="312" r:id="rId11"/>
    <p:sldId id="313" r:id="rId12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4660"/>
  </p:normalViewPr>
  <p:slideViewPr>
    <p:cSldViewPr>
      <p:cViewPr varScale="1">
        <p:scale>
          <a:sx n="88" d="100"/>
          <a:sy n="88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295" tIns="46148" rIns="92295" bIns="4614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295" tIns="46148" rIns="92295" bIns="46148" rtlCol="0"/>
          <a:lstStyle>
            <a:lvl1pPr algn="r">
              <a:defRPr sz="1200"/>
            </a:lvl1pPr>
          </a:lstStyle>
          <a:p>
            <a:fld id="{383E7AC6-BD2C-4C01-B22E-E6BC1641EB2A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9970"/>
            <a:ext cx="3037840" cy="464820"/>
          </a:xfrm>
          <a:prstGeom prst="rect">
            <a:avLst/>
          </a:prstGeom>
        </p:spPr>
        <p:txBody>
          <a:bodyPr vert="horz" lIns="92295" tIns="46148" rIns="92295" bIns="4614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9" y="8829970"/>
            <a:ext cx="3037840" cy="464820"/>
          </a:xfrm>
          <a:prstGeom prst="rect">
            <a:avLst/>
          </a:prstGeom>
        </p:spPr>
        <p:txBody>
          <a:bodyPr vert="horz" lIns="92295" tIns="46148" rIns="92295" bIns="46148" rtlCol="0" anchor="b"/>
          <a:lstStyle>
            <a:lvl1pPr algn="r">
              <a:defRPr sz="1200"/>
            </a:lvl1pPr>
          </a:lstStyle>
          <a:p>
            <a:fld id="{1B3E60BE-DC17-4FA1-954E-8D12AEACC9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3486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0879D826-CFC4-4100-A547-1403F8C8B091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6"/>
            <a:ext cx="5607050" cy="3660775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7DF7408B-E2CC-43B6-9299-7EB82855BC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6099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7408B-E2CC-43B6-9299-7EB82855BC2D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8815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7408B-E2CC-43B6-9299-7EB82855BC2D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2803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7408B-E2CC-43B6-9299-7EB82855BC2D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6900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7408B-E2CC-43B6-9299-7EB82855BC2D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0954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7408B-E2CC-43B6-9299-7EB82855BC2D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7640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7408B-E2CC-43B6-9299-7EB82855BC2D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0831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7408B-E2CC-43B6-9299-7EB82855BC2D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4444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7408B-E2CC-43B6-9299-7EB82855BC2D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1458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7408B-E2CC-43B6-9299-7EB82855BC2D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0534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7408B-E2CC-43B6-9299-7EB82855BC2D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660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115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17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490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037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248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769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35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88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175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179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399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6C848-E6D2-4F69-9E39-F9FA1C60193F}" type="datetimeFigureOut">
              <a:rPr lang="es-CL" smtClean="0"/>
              <a:pPr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D833B-BFFB-47D5-8397-914A47A1B61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17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7992888" cy="2016224"/>
          </a:xfrm>
        </p:spPr>
        <p:txBody>
          <a:bodyPr>
            <a:noAutofit/>
          </a:bodyPr>
          <a:lstStyle/>
          <a:p>
            <a:r>
              <a:rPr lang="en-US" sz="4000" dirty="0" err="1">
                <a:latin typeface="Garamond" panose="02020404030301010803" pitchFamily="18" charset="0"/>
              </a:rPr>
              <a:t>Modelo</a:t>
            </a:r>
            <a:r>
              <a:rPr lang="en-US" sz="4000" dirty="0">
                <a:latin typeface="Garamond" panose="02020404030301010803" pitchFamily="18" charset="0"/>
              </a:rPr>
              <a:t> de </a:t>
            </a:r>
            <a:r>
              <a:rPr lang="en-US" sz="4000" dirty="0" err="1">
                <a:latin typeface="Garamond" panose="02020404030301010803" pitchFamily="18" charset="0"/>
              </a:rPr>
              <a:t>A</a:t>
            </a:r>
            <a:r>
              <a:rPr lang="en-US" sz="4000" dirty="0" err="1" smtClean="0">
                <a:latin typeface="Garamond" panose="02020404030301010803" pitchFamily="18" charset="0"/>
              </a:rPr>
              <a:t>lerta</a:t>
            </a:r>
            <a:r>
              <a:rPr lang="en-US" sz="4000" dirty="0" smtClean="0">
                <a:latin typeface="Garamond" panose="02020404030301010803" pitchFamily="18" charset="0"/>
              </a:rPr>
              <a:t> </a:t>
            </a:r>
            <a:r>
              <a:rPr lang="en-US" sz="4000" dirty="0" err="1">
                <a:latin typeface="Garamond" panose="02020404030301010803" pitchFamily="18" charset="0"/>
              </a:rPr>
              <a:t>T</a:t>
            </a:r>
            <a:r>
              <a:rPr lang="en-US" sz="4000" dirty="0" err="1" smtClean="0">
                <a:latin typeface="Garamond" panose="02020404030301010803" pitchFamily="18" charset="0"/>
              </a:rPr>
              <a:t>emprana</a:t>
            </a:r>
            <a:r>
              <a:rPr lang="en-US" sz="4000" dirty="0" smtClean="0">
                <a:latin typeface="Garamond" panose="02020404030301010803" pitchFamily="18" charset="0"/>
              </a:rPr>
              <a:t> </a:t>
            </a:r>
            <a:r>
              <a:rPr lang="en-US" sz="4000" dirty="0">
                <a:latin typeface="Garamond" panose="02020404030301010803" pitchFamily="18" charset="0"/>
              </a:rPr>
              <a:t>para </a:t>
            </a:r>
            <a:r>
              <a:rPr lang="en-US" sz="4000" dirty="0" err="1">
                <a:latin typeface="Garamond" panose="02020404030301010803" pitchFamily="18" charset="0"/>
              </a:rPr>
              <a:t>S</a:t>
            </a:r>
            <a:r>
              <a:rPr lang="en-US" sz="4000" dirty="0" err="1" smtClean="0">
                <a:latin typeface="Garamond" panose="02020404030301010803" pitchFamily="18" charset="0"/>
              </a:rPr>
              <a:t>istemas</a:t>
            </a:r>
            <a:r>
              <a:rPr lang="en-US" sz="4000" dirty="0" smtClean="0">
                <a:latin typeface="Garamond" panose="02020404030301010803" pitchFamily="18" charset="0"/>
              </a:rPr>
              <a:t> </a:t>
            </a:r>
            <a:r>
              <a:rPr lang="en-US" sz="4000" dirty="0">
                <a:latin typeface="Garamond" panose="02020404030301010803" pitchFamily="18" charset="0"/>
              </a:rPr>
              <a:t>y </a:t>
            </a:r>
            <a:r>
              <a:rPr lang="en-US" sz="4000" dirty="0" err="1">
                <a:latin typeface="Garamond" panose="02020404030301010803" pitchFamily="18" charset="0"/>
              </a:rPr>
              <a:t>P</a:t>
            </a:r>
            <a:r>
              <a:rPr lang="en-US" sz="4000" dirty="0" err="1" smtClean="0">
                <a:latin typeface="Garamond" panose="02020404030301010803" pitchFamily="18" charset="0"/>
              </a:rPr>
              <a:t>rogramas</a:t>
            </a:r>
            <a:r>
              <a:rPr lang="en-US" sz="4000" dirty="0" smtClean="0">
                <a:latin typeface="Garamond" panose="02020404030301010803" pitchFamily="18" charset="0"/>
              </a:rPr>
              <a:t> </a:t>
            </a:r>
            <a:r>
              <a:rPr lang="en-US" sz="4000" dirty="0">
                <a:latin typeface="Garamond" panose="02020404030301010803" pitchFamily="18" charset="0"/>
              </a:rPr>
              <a:t>de</a:t>
            </a:r>
            <a:br>
              <a:rPr lang="en-US" sz="4000" dirty="0">
                <a:latin typeface="Garamond" panose="02020404030301010803" pitchFamily="18" charset="0"/>
              </a:rPr>
            </a:br>
            <a:r>
              <a:rPr lang="en-US" sz="4000" dirty="0" err="1">
                <a:latin typeface="Garamond" panose="02020404030301010803" pitchFamily="18" charset="0"/>
              </a:rPr>
              <a:t>P</a:t>
            </a:r>
            <a:r>
              <a:rPr lang="en-US" sz="4000" dirty="0" err="1" smtClean="0">
                <a:latin typeface="Garamond" panose="02020404030301010803" pitchFamily="18" charset="0"/>
              </a:rPr>
              <a:t>rotección</a:t>
            </a:r>
            <a:r>
              <a:rPr lang="en-US" sz="4000" dirty="0" smtClean="0">
                <a:latin typeface="Garamond" panose="02020404030301010803" pitchFamily="18" charset="0"/>
              </a:rPr>
              <a:t> </a:t>
            </a:r>
            <a:r>
              <a:rPr lang="en-US" sz="4000" dirty="0">
                <a:latin typeface="Garamond" panose="02020404030301010803" pitchFamily="18" charset="0"/>
              </a:rPr>
              <a:t>de </a:t>
            </a:r>
            <a:r>
              <a:rPr lang="en-US" sz="4000" dirty="0" err="1">
                <a:latin typeface="Garamond" panose="02020404030301010803" pitchFamily="18" charset="0"/>
              </a:rPr>
              <a:t>I</a:t>
            </a:r>
            <a:r>
              <a:rPr lang="en-US" sz="4000" dirty="0" err="1" smtClean="0">
                <a:latin typeface="Garamond" panose="02020404030301010803" pitchFamily="18" charset="0"/>
              </a:rPr>
              <a:t>nfancia</a:t>
            </a:r>
            <a:endParaRPr lang="en-US" sz="4200" dirty="0">
              <a:latin typeface="Garamond" panose="02020404030301010803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4653136"/>
            <a:ext cx="8712968" cy="12241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CL" sz="1600" b="1" dirty="0" smtClean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Patricio Valenzuela</a:t>
            </a:r>
          </a:p>
          <a:p>
            <a:pPr>
              <a:spcBef>
                <a:spcPts val="0"/>
              </a:spcBef>
            </a:pPr>
            <a:r>
              <a:rPr lang="es-CL" sz="1600" b="1" dirty="0" smtClean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Departamento de Ingeniería Industrial </a:t>
            </a:r>
          </a:p>
          <a:p>
            <a:pPr>
              <a:spcBef>
                <a:spcPts val="0"/>
              </a:spcBef>
            </a:pPr>
            <a:r>
              <a:rPr lang="es-CL" sz="1600" b="1" dirty="0" smtClean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Universidad de Chile</a:t>
            </a:r>
          </a:p>
          <a:p>
            <a:pPr>
              <a:spcBef>
                <a:spcPts val="0"/>
              </a:spcBef>
            </a:pPr>
            <a:endParaRPr lang="es-CL" sz="1600" b="1" dirty="0">
              <a:solidFill>
                <a:schemeClr val="bg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</a:pPr>
            <a:endParaRPr lang="es-CL" sz="1600" b="1" dirty="0">
              <a:solidFill>
                <a:schemeClr val="bg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</a:pPr>
            <a:r>
              <a:rPr lang="es-CL" sz="1600" b="1" dirty="0" smtClean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14 Agosto 2018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46212"/>
            <a:ext cx="2370949" cy="94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69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9"/>
            <a:ext cx="8280920" cy="720079"/>
          </a:xfrm>
        </p:spPr>
        <p:txBody>
          <a:bodyPr>
            <a:normAutofit/>
          </a:bodyPr>
          <a:lstStyle/>
          <a:p>
            <a:r>
              <a:rPr lang="es-CL" sz="3600" dirty="0" smtClean="0">
                <a:latin typeface="Garamond" panose="02020404030301010803" pitchFamily="18" charset="0"/>
              </a:rPr>
              <a:t>Insumos del Modelo</a:t>
            </a:r>
            <a:endParaRPr lang="es-CL" sz="3600" dirty="0">
              <a:latin typeface="Garamond" panose="02020404030301010803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endParaRPr lang="es-ES" sz="2200" dirty="0" smtClean="0">
              <a:latin typeface="Garamond" panose="02020404030301010803" pitchFamily="18" charset="0"/>
            </a:endParaRPr>
          </a:p>
          <a:p>
            <a:pPr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Indicadores de oferta, resultados y presupuesto.</a:t>
            </a:r>
          </a:p>
          <a:p>
            <a:pPr>
              <a:spcBef>
                <a:spcPts val="1800"/>
              </a:spcBef>
            </a:pPr>
            <a:r>
              <a:rPr lang="es-ES" sz="2200" dirty="0">
                <a:latin typeface="Garamond" panose="02020404030301010803" pitchFamily="18" charset="0"/>
              </a:rPr>
              <a:t>I</a:t>
            </a:r>
            <a:r>
              <a:rPr lang="es-ES" sz="2200" dirty="0" smtClean="0">
                <a:latin typeface="Garamond" panose="02020404030301010803" pitchFamily="18" charset="0"/>
              </a:rPr>
              <a:t>ndicadores: específicos, medibles, atribuibles, realistas y focalizados (</a:t>
            </a:r>
            <a:r>
              <a:rPr lang="es-ES" sz="2200" dirty="0" err="1" smtClean="0">
                <a:latin typeface="Garamond" panose="02020404030301010803" pitchFamily="18" charset="0"/>
              </a:rPr>
              <a:t>Gertler</a:t>
            </a:r>
            <a:r>
              <a:rPr lang="es-ES" sz="2200" dirty="0" smtClean="0">
                <a:latin typeface="Garamond" panose="02020404030301010803" pitchFamily="18" charset="0"/>
              </a:rPr>
              <a:t> et al., 2011).</a:t>
            </a:r>
          </a:p>
          <a:p>
            <a:pPr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Dimensiones: (1) salud, cuidado y nutrición, (2</a:t>
            </a:r>
            <a:r>
              <a:rPr lang="es-ES" sz="2200" dirty="0">
                <a:latin typeface="Garamond" panose="02020404030301010803" pitchFamily="18" charset="0"/>
              </a:rPr>
              <a:t>) condiciones de </a:t>
            </a:r>
            <a:r>
              <a:rPr lang="es-ES" sz="2200" dirty="0" smtClean="0">
                <a:latin typeface="Garamond" panose="02020404030301010803" pitchFamily="18" charset="0"/>
              </a:rPr>
              <a:t>vida, (3) educación, (4) protección del niño, (5) desarrollo o integración, y (6) deporte, recreación y cultura.</a:t>
            </a:r>
          </a:p>
          <a:p>
            <a:pPr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Variables de control.</a:t>
            </a:r>
          </a:p>
          <a:p>
            <a:pPr>
              <a:spcBef>
                <a:spcPts val="1800"/>
              </a:spcBef>
            </a:pPr>
            <a:r>
              <a:rPr lang="es-CL" sz="2200" dirty="0" smtClean="0">
                <a:latin typeface="Garamond" panose="02020404030301010803" pitchFamily="18" charset="0"/>
              </a:rPr>
              <a:t>Crecimiento </a:t>
            </a:r>
            <a:r>
              <a:rPr lang="es-CL" sz="2200" dirty="0">
                <a:latin typeface="Garamond" panose="02020404030301010803" pitchFamily="18" charset="0"/>
              </a:rPr>
              <a:t>en la disponibilidad de datos y la posibilidad de levantar </a:t>
            </a:r>
            <a:r>
              <a:rPr lang="es-CL" sz="2200" dirty="0" smtClean="0">
                <a:latin typeface="Garamond" panose="02020404030301010803" pitchFamily="18" charset="0"/>
              </a:rPr>
              <a:t>información a </a:t>
            </a:r>
            <a:r>
              <a:rPr lang="es-CL" sz="2200" dirty="0">
                <a:latin typeface="Garamond" panose="02020404030301010803" pitchFamily="18" charset="0"/>
              </a:rPr>
              <a:t>través de nuevas innovaciones </a:t>
            </a:r>
            <a:r>
              <a:rPr lang="es-CL" sz="2200" dirty="0" smtClean="0">
                <a:latin typeface="Garamond" panose="02020404030301010803" pitchFamily="18" charset="0"/>
              </a:rPr>
              <a:t>tecnológicas.</a:t>
            </a:r>
            <a:endParaRPr lang="en-US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6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980728"/>
            <a:ext cx="3515841" cy="443209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71800" y="5301208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400" dirty="0" smtClean="0">
                <a:latin typeface="AR BLANCA" panose="02000000000000000000" pitchFamily="2" charset="0"/>
              </a:rPr>
              <a:t>Manos a la obra!</a:t>
            </a:r>
            <a:endParaRPr lang="en-US" sz="4400" dirty="0"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9"/>
            <a:ext cx="8280920" cy="720079"/>
          </a:xfrm>
        </p:spPr>
        <p:txBody>
          <a:bodyPr>
            <a:normAutofit/>
          </a:bodyPr>
          <a:lstStyle/>
          <a:p>
            <a:r>
              <a:rPr lang="es-CL" sz="3600" dirty="0" smtClean="0">
                <a:latin typeface="Garamond" panose="02020404030301010803" pitchFamily="18" charset="0"/>
              </a:rPr>
              <a:t>Motivación</a:t>
            </a:r>
            <a:endParaRPr lang="es-CL" sz="3600" dirty="0">
              <a:latin typeface="Garamond" panose="02020404030301010803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endParaRPr lang="es-ES" sz="2200" dirty="0" smtClean="0">
              <a:latin typeface="Garamond" panose="02020404030301010803" pitchFamily="18" charset="0"/>
            </a:endParaRPr>
          </a:p>
          <a:p>
            <a:pPr>
              <a:spcBef>
                <a:spcPts val="1800"/>
              </a:spcBef>
            </a:pPr>
            <a:r>
              <a:rPr lang="es-ES" sz="2200" dirty="0">
                <a:latin typeface="Garamond" panose="02020404030301010803" pitchFamily="18" charset="0"/>
              </a:rPr>
              <a:t>Un sistema de monitoreo es una herramienta que apoya a la toma de decisiones de las políticas </a:t>
            </a:r>
            <a:r>
              <a:rPr lang="es-ES" sz="2200" dirty="0" smtClean="0">
                <a:latin typeface="Garamond" panose="02020404030301010803" pitchFamily="18" charset="0"/>
              </a:rPr>
              <a:t>públicas al aportar información relevante sobre la efectividad de los programas a los cuales se destina un presupuesto público.</a:t>
            </a:r>
          </a:p>
          <a:p>
            <a:pPr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Generar </a:t>
            </a:r>
            <a:r>
              <a:rPr lang="es-ES" sz="2200" dirty="0">
                <a:latin typeface="Garamond" panose="02020404030301010803" pitchFamily="18" charset="0"/>
              </a:rPr>
              <a:t>alertas </a:t>
            </a:r>
            <a:r>
              <a:rPr lang="es-ES" sz="2200" dirty="0" smtClean="0">
                <a:latin typeface="Garamond" panose="02020404030301010803" pitchFamily="18" charset="0"/>
              </a:rPr>
              <a:t>de fallas (estructurales) en los sistemas que </a:t>
            </a:r>
            <a:r>
              <a:rPr lang="es-ES" sz="2200" dirty="0">
                <a:latin typeface="Garamond" panose="02020404030301010803" pitchFamily="18" charset="0"/>
              </a:rPr>
              <a:t>puedan provocar una </a:t>
            </a:r>
            <a:r>
              <a:rPr lang="es-ES" sz="2200" dirty="0" smtClean="0">
                <a:latin typeface="Garamond" panose="02020404030301010803" pitchFamily="18" charset="0"/>
              </a:rPr>
              <a:t>crisis.</a:t>
            </a:r>
          </a:p>
          <a:p>
            <a:pPr>
              <a:spcBef>
                <a:spcPts val="1800"/>
              </a:spcBef>
            </a:pPr>
            <a:r>
              <a:rPr lang="es-ES" sz="2200" dirty="0">
                <a:latin typeface="Garamond" panose="02020404030301010803" pitchFamily="18" charset="0"/>
              </a:rPr>
              <a:t>R</a:t>
            </a:r>
            <a:r>
              <a:rPr lang="es-ES" sz="2200" dirty="0" smtClean="0">
                <a:latin typeface="Garamond" panose="02020404030301010803" pitchFamily="18" charset="0"/>
              </a:rPr>
              <a:t>equiere una comprensión profunda del funcionamiento de los sistemas y programas de infancia.</a:t>
            </a:r>
          </a:p>
          <a:p>
            <a:pPr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Un </a:t>
            </a:r>
            <a:r>
              <a:rPr lang="es-ES" sz="2200" dirty="0">
                <a:latin typeface="Garamond" panose="02020404030301010803" pitchFamily="18" charset="0"/>
              </a:rPr>
              <a:t>set de </a:t>
            </a:r>
            <a:r>
              <a:rPr lang="es-ES" sz="2200" dirty="0" smtClean="0">
                <a:latin typeface="Garamond" panose="02020404030301010803" pitchFamily="18" charset="0"/>
              </a:rPr>
              <a:t>indicadores y modelos </a:t>
            </a:r>
            <a:r>
              <a:rPr lang="es-ES" sz="2200" dirty="0">
                <a:latin typeface="Garamond" panose="02020404030301010803" pitchFamily="18" charset="0"/>
              </a:rPr>
              <a:t>estadísticos que permitan la adecuada interpretación </a:t>
            </a:r>
            <a:r>
              <a:rPr lang="es-ES" sz="2200" dirty="0" smtClean="0">
                <a:latin typeface="Garamond" panose="02020404030301010803" pitchFamily="18" charset="0"/>
              </a:rPr>
              <a:t>de </a:t>
            </a:r>
            <a:r>
              <a:rPr lang="es-ES" sz="2200" dirty="0">
                <a:latin typeface="Garamond" panose="02020404030301010803" pitchFamily="18" charset="0"/>
              </a:rPr>
              <a:t>dichos indicadores</a:t>
            </a:r>
            <a:r>
              <a:rPr lang="es-ES" sz="2200" dirty="0" smtClean="0">
                <a:latin typeface="Garamond" panose="020204040303010108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422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9"/>
            <a:ext cx="8280920" cy="720079"/>
          </a:xfrm>
        </p:spPr>
        <p:txBody>
          <a:bodyPr>
            <a:noAutofit/>
          </a:bodyPr>
          <a:lstStyle/>
          <a:p>
            <a:pPr lvl="0"/>
            <a:r>
              <a:rPr lang="es-ES" sz="3600" dirty="0" smtClean="0">
                <a:latin typeface="Garamond" panose="02020404030301010803" pitchFamily="18" charset="0"/>
              </a:rPr>
              <a:t/>
            </a:r>
            <a:br>
              <a:rPr lang="es-ES" sz="3600" dirty="0" smtClean="0">
                <a:latin typeface="Garamond" panose="02020404030301010803" pitchFamily="18" charset="0"/>
              </a:rPr>
            </a:br>
            <a:r>
              <a:rPr lang="es-ES" sz="3600" dirty="0" smtClean="0">
                <a:latin typeface="Garamond" panose="02020404030301010803" pitchFamily="18" charset="0"/>
              </a:rPr>
              <a:t>Índice de Infancia</a:t>
            </a:r>
            <a:br>
              <a:rPr lang="es-ES" sz="3600" dirty="0" smtClean="0">
                <a:latin typeface="Garamond" panose="02020404030301010803" pitchFamily="18" charset="0"/>
              </a:rPr>
            </a:b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  <a:latin typeface="Garamond" panose="02020404030301010803" pitchFamily="18" charset="0"/>
              </a:rPr>
              <a:t>(Salud, Educación, Habitabilidad, Ingresos)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628800"/>
            <a:ext cx="7632848" cy="473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6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9"/>
            <a:ext cx="8280920" cy="720079"/>
          </a:xfrm>
        </p:spPr>
        <p:txBody>
          <a:bodyPr>
            <a:normAutofit/>
          </a:bodyPr>
          <a:lstStyle/>
          <a:p>
            <a:pPr lvl="0"/>
            <a:r>
              <a:rPr lang="es-ES" sz="3600" dirty="0">
                <a:latin typeface="Garamond" panose="02020404030301010803" pitchFamily="18" charset="0"/>
              </a:rPr>
              <a:t>Modelos de Datos de Panel</a:t>
            </a:r>
            <a:endParaRPr lang="en-US" sz="3600" dirty="0">
              <a:latin typeface="Garamond" panose="02020404030301010803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472608"/>
          </a:xfrm>
        </p:spPr>
        <p:txBody>
          <a:bodyPr>
            <a:noAutofit/>
          </a:bodyPr>
          <a:lstStyle/>
          <a:p>
            <a:pPr lvl="0">
              <a:spcBef>
                <a:spcPts val="1800"/>
              </a:spcBef>
            </a:pPr>
            <a:endParaRPr lang="es-ES" sz="2200" dirty="0" smtClean="0">
              <a:latin typeface="Garamond" panose="02020404030301010803" pitchFamily="18" charset="0"/>
            </a:endParaRPr>
          </a:p>
          <a:p>
            <a:pPr lvl="0"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Permiten </a:t>
            </a:r>
            <a:r>
              <a:rPr lang="es-ES" sz="2200" dirty="0">
                <a:latin typeface="Garamond" panose="02020404030301010803" pitchFamily="18" charset="0"/>
              </a:rPr>
              <a:t>explorar la variación de corte transversal y temporal de los </a:t>
            </a:r>
            <a:r>
              <a:rPr lang="es-ES" sz="2200" dirty="0" smtClean="0">
                <a:latin typeface="Garamond" panose="02020404030301010803" pitchFamily="18" charset="0"/>
              </a:rPr>
              <a:t>datos (heterogeneidad </a:t>
            </a:r>
            <a:r>
              <a:rPr lang="es-ES" sz="2200" dirty="0">
                <a:latin typeface="Garamond" panose="02020404030301010803" pitchFamily="18" charset="0"/>
              </a:rPr>
              <a:t>territorial </a:t>
            </a:r>
            <a:r>
              <a:rPr lang="es-ES" sz="2200" dirty="0" smtClean="0">
                <a:latin typeface="Garamond" panose="02020404030301010803" pitchFamily="18" charset="0"/>
              </a:rPr>
              <a:t>y evolución temporal). </a:t>
            </a:r>
            <a:endParaRPr lang="en-US" sz="2200" dirty="0">
              <a:latin typeface="Garamond" panose="02020404030301010803" pitchFamily="18" charset="0"/>
            </a:endParaRPr>
          </a:p>
          <a:p>
            <a:pPr lvl="0">
              <a:spcBef>
                <a:spcPts val="1800"/>
              </a:spcBef>
            </a:pPr>
            <a:r>
              <a:rPr lang="es-ES" sz="2200" dirty="0">
                <a:latin typeface="Garamond" panose="02020404030301010803" pitchFamily="18" charset="0"/>
              </a:rPr>
              <a:t>P</a:t>
            </a:r>
            <a:r>
              <a:rPr lang="es-ES" sz="2200" dirty="0" smtClean="0">
                <a:latin typeface="Garamond" panose="02020404030301010803" pitchFamily="18" charset="0"/>
              </a:rPr>
              <a:t>ermiten </a:t>
            </a:r>
            <a:r>
              <a:rPr lang="es-ES" sz="2200" dirty="0">
                <a:latin typeface="Garamond" panose="02020404030301010803" pitchFamily="18" charset="0"/>
              </a:rPr>
              <a:t>explorar indicadores agregados a distintos niveles de interés </a:t>
            </a:r>
            <a:r>
              <a:rPr lang="es-ES" sz="2200" dirty="0" smtClean="0">
                <a:latin typeface="Garamond" panose="02020404030301010803" pitchFamily="18" charset="0"/>
              </a:rPr>
              <a:t>(comuna, programa o niño(a)). </a:t>
            </a:r>
            <a:endParaRPr lang="en-US" sz="2200" dirty="0">
              <a:latin typeface="Garamond" panose="02020404030301010803" pitchFamily="18" charset="0"/>
            </a:endParaRPr>
          </a:p>
          <a:p>
            <a:pPr lvl="0">
              <a:spcBef>
                <a:spcPts val="1800"/>
              </a:spcBef>
            </a:pPr>
            <a:r>
              <a:rPr lang="es-ES" sz="2200" dirty="0">
                <a:latin typeface="Garamond" panose="02020404030301010803" pitchFamily="18" charset="0"/>
              </a:rPr>
              <a:t>P</a:t>
            </a:r>
            <a:r>
              <a:rPr lang="es-ES" sz="2200" dirty="0" smtClean="0">
                <a:latin typeface="Garamond" panose="02020404030301010803" pitchFamily="18" charset="0"/>
              </a:rPr>
              <a:t>ermiten estimar brechas (desempeño esperado vs. efectivo).</a:t>
            </a:r>
            <a:endParaRPr lang="en-US" sz="2200" dirty="0">
              <a:latin typeface="Garamond" panose="02020404030301010803" pitchFamily="18" charset="0"/>
            </a:endParaRPr>
          </a:p>
          <a:p>
            <a:pPr lvl="0"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Diferente </a:t>
            </a:r>
            <a:r>
              <a:rPr lang="es-ES" sz="2200" dirty="0">
                <a:latin typeface="Garamond" panose="02020404030301010803" pitchFamily="18" charset="0"/>
              </a:rPr>
              <a:t>frecuencia temporal </a:t>
            </a:r>
            <a:r>
              <a:rPr lang="es-ES" sz="2200" dirty="0" smtClean="0">
                <a:latin typeface="Garamond" panose="02020404030301010803" pitchFamily="18" charset="0"/>
              </a:rPr>
              <a:t>y </a:t>
            </a:r>
            <a:r>
              <a:rPr lang="es-ES" sz="2200" dirty="0">
                <a:latin typeface="Garamond" panose="02020404030301010803" pitchFamily="18" charset="0"/>
              </a:rPr>
              <a:t>pueden fácilmente controlar por estacionalidad</a:t>
            </a:r>
            <a:r>
              <a:rPr lang="es-ES" sz="2200" dirty="0" smtClean="0">
                <a:latin typeface="Garamond" panose="02020404030301010803" pitchFamily="18" charset="0"/>
              </a:rPr>
              <a:t>.</a:t>
            </a:r>
            <a:endParaRPr lang="en-US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6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9"/>
            <a:ext cx="8280920" cy="720079"/>
          </a:xfrm>
        </p:spPr>
        <p:txBody>
          <a:bodyPr>
            <a:normAutofit/>
          </a:bodyPr>
          <a:lstStyle/>
          <a:p>
            <a:r>
              <a:rPr lang="es-CL" sz="3600" dirty="0" smtClean="0">
                <a:latin typeface="Garamond" panose="02020404030301010803" pitchFamily="18" charset="0"/>
              </a:rPr>
              <a:t>Características del Modelo</a:t>
            </a:r>
            <a:endParaRPr lang="es-CL" sz="3600" dirty="0">
              <a:latin typeface="Garamond" panose="02020404030301010803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endParaRPr lang="es-ES" sz="2200" dirty="0" smtClean="0">
              <a:latin typeface="Garamond" panose="02020404030301010803" pitchFamily="18" charset="0"/>
            </a:endParaRPr>
          </a:p>
          <a:p>
            <a:pPr>
              <a:spcBef>
                <a:spcPts val="1800"/>
              </a:spcBef>
            </a:pPr>
            <a:r>
              <a:rPr lang="es-ES" sz="2200" dirty="0">
                <a:latin typeface="Garamond" panose="02020404030301010803" pitchFamily="18" charset="0"/>
              </a:rPr>
              <a:t>Enfoque en la oferta programática y </a:t>
            </a:r>
            <a:r>
              <a:rPr lang="es-ES" sz="2200" dirty="0" smtClean="0">
                <a:latin typeface="Garamond" panose="02020404030301010803" pitchFamily="18" charset="0"/>
              </a:rPr>
              <a:t>la </a:t>
            </a:r>
            <a:r>
              <a:rPr lang="es-ES" sz="2200" dirty="0">
                <a:latin typeface="Garamond" panose="02020404030301010803" pitchFamily="18" charset="0"/>
              </a:rPr>
              <a:t>calidad de los </a:t>
            </a:r>
            <a:r>
              <a:rPr lang="es-ES" sz="2200" dirty="0" smtClean="0">
                <a:latin typeface="Garamond" panose="02020404030301010803" pitchFamily="18" charset="0"/>
              </a:rPr>
              <a:t>bienes (servicios).</a:t>
            </a:r>
            <a:endParaRPr lang="es-ES" sz="2200" dirty="0">
              <a:latin typeface="Garamond" panose="02020404030301010803" pitchFamily="18" charset="0"/>
            </a:endParaRPr>
          </a:p>
          <a:p>
            <a:pPr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Mediciones de sistemas y programas.</a:t>
            </a:r>
          </a:p>
          <a:p>
            <a:pPr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Heterogeneidad territorial y temporal.</a:t>
            </a:r>
          </a:p>
          <a:p>
            <a:pPr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Considera la eficiencia de los recursos asignados.</a:t>
            </a:r>
            <a:r>
              <a:rPr lang="es-ES" sz="2200" dirty="0">
                <a:latin typeface="Garamond" panose="02020404030301010803" pitchFamily="18" charset="0"/>
              </a:rPr>
              <a:t> </a:t>
            </a:r>
            <a:endParaRPr lang="es-ES" sz="2200" dirty="0" smtClean="0">
              <a:latin typeface="Garamond" panose="02020404030301010803" pitchFamily="18" charset="0"/>
            </a:endParaRPr>
          </a:p>
          <a:p>
            <a:pPr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Set </a:t>
            </a:r>
            <a:r>
              <a:rPr lang="es-ES" sz="2200" dirty="0">
                <a:latin typeface="Garamond" panose="02020404030301010803" pitchFamily="18" charset="0"/>
              </a:rPr>
              <a:t>parsimonioso de indicadores</a:t>
            </a:r>
            <a:r>
              <a:rPr lang="es-ES" sz="2200" dirty="0" smtClean="0">
                <a:latin typeface="Garamond" panose="02020404030301010803" pitchFamily="18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s-ES" sz="2200" dirty="0" smtClean="0">
                <a:latin typeface="Garamond" panose="02020404030301010803" pitchFamily="18" charset="0"/>
              </a:rPr>
              <a:t>Predictibilidad de potenciales fallas estructurales.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3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9"/>
            <a:ext cx="8280920" cy="720079"/>
          </a:xfrm>
        </p:spPr>
        <p:txBody>
          <a:bodyPr>
            <a:noAutofit/>
          </a:bodyPr>
          <a:lstStyle/>
          <a:p>
            <a:pPr lvl="1" algn="ctr"/>
            <a:r>
              <a:rPr lang="es-ES" sz="3600" dirty="0" smtClean="0">
                <a:latin typeface="Garamond" panose="02020404030301010803" pitchFamily="18" charset="0"/>
              </a:rPr>
              <a:t>Monitoreo </a:t>
            </a:r>
            <a:r>
              <a:rPr lang="es-ES" sz="3600" dirty="0">
                <a:latin typeface="Garamond" panose="02020404030301010803" pitchFamily="18" charset="0"/>
              </a:rPr>
              <a:t>de la Oferta</a:t>
            </a:r>
            <a:endParaRPr lang="en-US" sz="3600" dirty="0"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229600" cy="5472608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s-CL" sz="2200" dirty="0" smtClean="0">
                  <a:latin typeface="Garamond" panose="02020404030301010803" pitchFamily="18" charset="0"/>
                </a:endParaRPr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n-US" sz="2200" dirty="0" smtClean="0">
                  <a:latin typeface="Garamond" panose="02020404030301010803" pitchFamily="18" charset="0"/>
                </a:endParaRPr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𝑂𝑓𝑒𝑟𝑡𝑎</m:t>
                          </m:r>
                        </m:e>
                        <m:sub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  <m:r>
                        <a:rPr lang="es-ES" sz="22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CL" sz="2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ES" sz="22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ES" sz="22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𝑃𝑟𝑒𝑠𝑢𝑝𝑢𝑒𝑠𝑡𝑜</m:t>
                          </m:r>
                        </m:e>
                        <m:sub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  <m:r>
                        <a:rPr lang="es-ES" sz="22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s-CL" sz="2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200" dirty="0" smtClean="0"/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n-US" sz="100" dirty="0"/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𝑂𝑓𝑒𝑟𝑡𝑎</m:t>
                        </m:r>
                      </m:e>
                      <m:sub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𝑐𝑡</m:t>
                        </m:r>
                      </m:sub>
                    </m:sSub>
                    <m:r>
                      <a:rPr lang="es-CL" sz="1900" b="0" i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s-ES" sz="1900" dirty="0" smtClean="0">
                    <a:latin typeface="Garamond" panose="02020404030301010803" pitchFamily="18" charset="0"/>
                  </a:rPr>
                  <a:t>indicador </a:t>
                </a:r>
                <a:r>
                  <a:rPr lang="es-ES" sz="1900" dirty="0">
                    <a:latin typeface="Garamond" panose="02020404030301010803" pitchFamily="18" charset="0"/>
                  </a:rPr>
                  <a:t>de oferta en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la unidad de análisis c en </a:t>
                </a:r>
                <a:r>
                  <a:rPr lang="es-ES" sz="1900" dirty="0">
                    <a:latin typeface="Garamond" panose="02020404030301010803" pitchFamily="18" charset="0"/>
                  </a:rPr>
                  <a:t>el periodo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t.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s-CL" sz="1900" b="0" i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s-ES" sz="1900" dirty="0" smtClean="0">
                    <a:latin typeface="Garamond" panose="02020404030301010803" pitchFamily="18" charset="0"/>
                  </a:rPr>
                  <a:t>vector </a:t>
                </a:r>
                <a:r>
                  <a:rPr lang="es-ES" sz="1900" dirty="0">
                    <a:latin typeface="Garamond" panose="02020404030301010803" pitchFamily="18" charset="0"/>
                  </a:rPr>
                  <a:t>de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efectos fijos para </a:t>
                </a:r>
                <a:r>
                  <a:rPr lang="es-ES" sz="1900" dirty="0">
                    <a:latin typeface="Garamond" panose="02020404030301010803" pitchFamily="18" charset="0"/>
                  </a:rPr>
                  <a:t>cada una de las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unidades de análisis.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s-CL" sz="1900" b="0" i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s-ES" sz="1900" dirty="0" smtClean="0">
                    <a:latin typeface="Garamond" panose="02020404030301010803" pitchFamily="18" charset="0"/>
                  </a:rPr>
                  <a:t>vector </a:t>
                </a:r>
                <a:r>
                  <a:rPr lang="es-ES" sz="1900" dirty="0">
                    <a:latin typeface="Garamond" panose="02020404030301010803" pitchFamily="18" charset="0"/>
                  </a:rPr>
                  <a:t>de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efectos fijos por tiempo.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𝑃𝑟𝑒𝑠𝑢𝑝𝑢𝑒𝑠𝑡𝑜</m:t>
                        </m:r>
                      </m:e>
                      <m:sub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𝑐𝑡</m:t>
                        </m:r>
                      </m:sub>
                    </m:sSub>
                    <m:r>
                      <a:rPr lang="es-CL" sz="1900" b="0" i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s-ES" sz="1900" dirty="0" smtClean="0">
                    <a:latin typeface="Garamond" panose="02020404030301010803" pitchFamily="18" charset="0"/>
                  </a:rPr>
                  <a:t>recursos </a:t>
                </a:r>
                <a:r>
                  <a:rPr lang="es-ES" sz="1900" dirty="0">
                    <a:latin typeface="Garamond" panose="02020404030301010803" pitchFamily="18" charset="0"/>
                  </a:rPr>
                  <a:t>asignados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a la unidad </a:t>
                </a:r>
                <a:r>
                  <a:rPr lang="es-ES" sz="1900" dirty="0">
                    <a:latin typeface="Garamond" panose="02020404030301010803" pitchFamily="18" charset="0"/>
                  </a:rPr>
                  <a:t>de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análisis c </a:t>
                </a:r>
                <a:r>
                  <a:rPr lang="es-ES" sz="1900" dirty="0">
                    <a:latin typeface="Garamond" panose="02020404030301010803" pitchFamily="18" charset="0"/>
                  </a:rPr>
                  <a:t>en el periodo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t.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s-CL" sz="19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s-ES" sz="1900" dirty="0" smtClean="0">
                    <a:latin typeface="Garamond" panose="02020404030301010803" pitchFamily="18" charset="0"/>
                  </a:rPr>
                  <a:t>: término de error. </a:t>
                </a:r>
                <a:r>
                  <a:rPr lang="es-ES" sz="1900" dirty="0">
                    <a:latin typeface="Garamond" panose="02020404030301010803" pitchFamily="18" charset="0"/>
                  </a:rPr>
                  <a:t>P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arte </a:t>
                </a:r>
                <a:r>
                  <a:rPr lang="es-ES" sz="1900" dirty="0">
                    <a:latin typeface="Garamond" panose="02020404030301010803" pitchFamily="18" charset="0"/>
                  </a:rPr>
                  <a:t>del indicador que no puede ser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explicada por </a:t>
                </a:r>
                <a:r>
                  <a:rPr lang="es-ES" sz="1900" dirty="0">
                    <a:latin typeface="Garamond" panose="02020404030301010803" pitchFamily="18" charset="0"/>
                  </a:rPr>
                  <a:t>la heterogeneidad entre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las unidades bajo análisis, </a:t>
                </a:r>
                <a:r>
                  <a:rPr lang="es-ES" sz="1900" dirty="0">
                    <a:latin typeface="Garamond" panose="02020404030301010803" pitchFamily="18" charset="0"/>
                  </a:rPr>
                  <a:t>factores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agregados o el presupuesto. </a:t>
                </a:r>
                <a:endParaRPr lang="en-US" sz="1900" dirty="0">
                  <a:latin typeface="Garamond" panose="02020404030301010803" pitchFamily="18" charset="0"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229600" cy="5472608"/>
              </a:xfrm>
              <a:blipFill rotWithShape="0">
                <a:blip r:embed="rId3"/>
                <a:stretch>
                  <a:fillRect l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951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Garamond" panose="02020404030301010803" pitchFamily="18" charset="0"/>
              </a:rPr>
              <a:t>Brechas</a:t>
            </a:r>
            <a:endParaRPr lang="en-US" sz="3600" dirty="0"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196752"/>
                <a:ext cx="8280920" cy="5161206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𝐵𝑟𝑒𝑐h𝑎</m:t>
                          </m:r>
                        </m:e>
                        <m:sub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  <m:r>
                        <a:rPr lang="es-ES" sz="24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𝑂𝑓𝑒𝑟𝑡𝑎</m:t>
                          </m:r>
                        </m:e>
                        <m:sub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  <m:r>
                        <a:rPr lang="es-ES" sz="24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𝑂𝑓𝑒𝑟𝑡𝑎</m:t>
                              </m:r>
                            </m:e>
                          </m:acc>
                        </m:e>
                        <m:sub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</m:oMath>
                  </m:oMathPara>
                </a14:m>
                <a:endParaRPr lang="en-US" sz="2200" dirty="0">
                  <a:latin typeface="Garamond" panose="02020404030301010803" pitchFamily="18" charset="0"/>
                </a:endParaRPr>
              </a:p>
              <a:p>
                <a:endParaRPr lang="es-CL" sz="2200" dirty="0">
                  <a:latin typeface="Garamond" panose="02020404030301010803" pitchFamily="18" charset="0"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196752"/>
                <a:ext cx="8280920" cy="5161206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1849043"/>
            <a:ext cx="6912768" cy="500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51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rmAutofit/>
          </a:bodyPr>
          <a:lstStyle/>
          <a:p>
            <a:r>
              <a:rPr lang="es-ES" sz="3600" dirty="0" smtClean="0">
                <a:latin typeface="Garamond" panose="02020404030301010803" pitchFamily="18" charset="0"/>
              </a:rPr>
              <a:t>Oferta </a:t>
            </a:r>
            <a:r>
              <a:rPr lang="es-ES" sz="3600" dirty="0">
                <a:latin typeface="Garamond" panose="02020404030301010803" pitchFamily="18" charset="0"/>
              </a:rPr>
              <a:t>versus </a:t>
            </a:r>
            <a:r>
              <a:rPr lang="es-ES" sz="3600" dirty="0" smtClean="0">
                <a:latin typeface="Garamond" panose="02020404030301010803" pitchFamily="18" charset="0"/>
              </a:rPr>
              <a:t>Resultados</a:t>
            </a:r>
            <a:endParaRPr lang="es-CL" sz="3600" dirty="0"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96752"/>
                <a:ext cx="8229600" cy="525658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s-CL" sz="2400" i="1" dirty="0" smtClean="0"/>
              </a:p>
              <a:p>
                <a:pPr marL="0" indent="0">
                  <a:buNone/>
                </a:pPr>
                <a:endParaRPr lang="en-US" sz="24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𝑅𝑒𝑠𝑢𝑙𝑡𝑎𝑑𝑜</m:t>
                          </m:r>
                          <m:r>
                            <a:rPr lang="es-CL" sz="2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  <m:r>
                        <a:rPr lang="es-ES" sz="22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ES" sz="220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s-CL" sz="22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𝑂𝑓𝑒𝑟𝑡𝑎</m:t>
                          </m:r>
                        </m:e>
                        <m:sub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  <m:r>
                        <a:rPr lang="es-ES" sz="220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200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ES" sz="2200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s-ES" sz="2200" i="1">
                                  <a:latin typeface="Cambria Math" panose="02040503050406030204" pitchFamily="18" charset="0"/>
                                </a:rPr>
                                <m:t>𝐵𝑟𝑒𝑐h𝑎</m:t>
                              </m:r>
                            </m:e>
                            <m:sub>
                              <m:r>
                                <a:rPr lang="es-ES" sz="2200" i="1">
                                  <a:latin typeface="Cambria Math" panose="02040503050406030204" pitchFamily="18" charset="0"/>
                                </a:rPr>
                                <m:t>𝑐𝑡</m:t>
                              </m:r>
                            </m:sub>
                          </m:sSub>
                        </m:e>
                      </m:acc>
                      <m:r>
                        <a:rPr lang="es-ES" sz="22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ES" sz="22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  <m:r>
                        <a:rPr lang="es-ES" sz="22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s-CL" sz="2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  <a:p>
                <a:pPr marL="0" indent="0">
                  <a:buNone/>
                </a:pPr>
                <a:endParaRPr lang="es-ES" sz="1900" dirty="0">
                  <a:latin typeface="Garamond" panose="02020404030301010803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𝑃𝑟𝑜𝑏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𝐶𝑟𝑖𝑠𝑖𝑠</m:t>
                          </m:r>
                        </m:e>
                        <m:sub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  <m:r>
                        <a:rPr lang="es-ES" sz="2200">
                          <a:latin typeface="Cambria Math" panose="02040503050406030204" pitchFamily="18" charset="0"/>
                        </a:rPr>
                        <m:t>=1)=</m:t>
                      </m:r>
                      <m:r>
                        <m:rPr>
                          <m:sty m:val="p"/>
                        </m:rPr>
                        <a:rPr lang="es-ES" sz="220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s-CL" sz="22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𝑂𝑓𝑒𝑟𝑡𝑎</m:t>
                          </m:r>
                        </m:e>
                        <m:sub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  <m:r>
                        <a:rPr lang="es-ES" sz="220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200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ES" sz="2200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s-ES" sz="2200" i="1">
                                  <a:latin typeface="Cambria Math" panose="02040503050406030204" pitchFamily="18" charset="0"/>
                                </a:rPr>
                                <m:t>𝐵𝑟𝑒𝑐h𝑎</m:t>
                              </m:r>
                            </m:e>
                            <m:sub>
                              <m:r>
                                <a:rPr lang="es-ES" sz="2200" i="1">
                                  <a:latin typeface="Cambria Math" panose="02040503050406030204" pitchFamily="18" charset="0"/>
                                </a:rPr>
                                <m:t>𝑐𝑡</m:t>
                              </m:r>
                            </m:sub>
                          </m:sSub>
                        </m:e>
                      </m:acc>
                      <m:r>
                        <a:rPr lang="es-ES" sz="220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s-ES" sz="220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𝑐𝑡</m:t>
                          </m:r>
                        </m:sub>
                      </m:sSub>
                      <m:r>
                        <a:rPr lang="es-ES" sz="22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sz="2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s-CL" sz="2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200" dirty="0" smtClean="0"/>
              </a:p>
              <a:p>
                <a:pPr marL="0" indent="0">
                  <a:buNone/>
                </a:pPr>
                <a:endParaRPr lang="en-US" sz="19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𝑅𝑒𝑠𝑢𝑙𝑡𝑎𝑑𝑜</m:t>
                        </m:r>
                      </m:e>
                      <m:sub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𝑐𝑡</m:t>
                        </m:r>
                      </m:sub>
                    </m:sSub>
                  </m:oMath>
                </a14:m>
                <a:r>
                  <a:rPr lang="es-ES" sz="1900" dirty="0" smtClean="0">
                    <a:latin typeface="Garamond" panose="02020404030301010803" pitchFamily="18" charset="0"/>
                  </a:rPr>
                  <a:t>: indicador </a:t>
                </a:r>
                <a:r>
                  <a:rPr lang="es-ES" sz="1900" dirty="0">
                    <a:latin typeface="Garamond" panose="02020404030301010803" pitchFamily="18" charset="0"/>
                  </a:rPr>
                  <a:t>de resultado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de la unidad c en </a:t>
                </a:r>
                <a:r>
                  <a:rPr lang="es-ES" sz="1900" dirty="0">
                    <a:latin typeface="Garamond" panose="02020404030301010803" pitchFamily="18" charset="0"/>
                  </a:rPr>
                  <a:t>el periodo </a:t>
                </a:r>
                <a:r>
                  <a:rPr lang="es-ES" sz="1900" dirty="0" smtClean="0">
                    <a:latin typeface="Garamond" panose="02020404030301010803" pitchFamily="18" charset="0"/>
                  </a:rPr>
                  <a:t>t.</a:t>
                </a:r>
                <a:endParaRPr lang="es-ES" sz="1900" dirty="0">
                  <a:latin typeface="Garamond" panose="02020404030301010803" pitchFamily="18" charset="0"/>
                </a:endParaRPr>
              </a:p>
              <a:p>
                <a:pPr marL="0" indent="0">
                  <a:buNone/>
                </a:pPr>
                <a:r>
                  <a:rPr lang="es-ES" sz="1900" dirty="0">
                    <a:latin typeface="Garamond" panose="02020404030301010803" pitchFamily="18" charset="0"/>
                  </a:rPr>
                  <a:t> </a:t>
                </a:r>
                <a:endParaRPr lang="es-CL" sz="1900" i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9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sz="1900" i="1">
                            <a:latin typeface="Cambria Math" panose="02040503050406030204" pitchFamily="18" charset="0"/>
                          </a:rPr>
                          <m:t>𝑐𝑡</m:t>
                        </m:r>
                      </m:sub>
                    </m:sSub>
                    <m:r>
                      <a:rPr lang="es-CL" sz="1900" b="0" i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s-ES" sz="1900" dirty="0" smtClean="0">
                    <a:latin typeface="Garamond" panose="02020404030301010803" pitchFamily="18" charset="0"/>
                  </a:rPr>
                  <a:t>variables de control unidad c en el periodo t que </a:t>
                </a:r>
                <a:r>
                  <a:rPr lang="es-ES" sz="1900" dirty="0">
                    <a:latin typeface="Garamond" panose="02020404030301010803" pitchFamily="18" charset="0"/>
                  </a:rPr>
                  <a:t>podrían estar afectando directamente los indicadores de resultados.</a:t>
                </a:r>
              </a:p>
              <a:p>
                <a:pPr marL="0" indent="0">
                  <a:buNone/>
                </a:pPr>
                <a:endParaRPr lang="en-US" sz="2200" dirty="0">
                  <a:latin typeface="Garamond" panose="02020404030301010803" pitchFamily="18" charset="0"/>
                </a:endParaRPr>
              </a:p>
              <a:p>
                <a:pPr marL="0" indent="0">
                  <a:buNone/>
                </a:pPr>
                <a:endParaRPr lang="en-US" sz="2200" dirty="0" smtClean="0">
                  <a:latin typeface="Garamond" panose="02020404030301010803" pitchFamily="18" charset="0"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96752"/>
                <a:ext cx="8229600" cy="5256584"/>
              </a:xfrm>
              <a:blipFill rotWithShape="0">
                <a:blip r:embed="rId3"/>
                <a:stretch>
                  <a:fillRect l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469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9"/>
            <a:ext cx="8280920" cy="720079"/>
          </a:xfrm>
        </p:spPr>
        <p:txBody>
          <a:bodyPr>
            <a:normAutofit/>
          </a:bodyPr>
          <a:lstStyle/>
          <a:p>
            <a:r>
              <a:rPr lang="es-CL" sz="3600" dirty="0" smtClean="0">
                <a:latin typeface="Garamond" panose="02020404030301010803" pitchFamily="18" charset="0"/>
              </a:rPr>
              <a:t>Ejemplo</a:t>
            </a:r>
            <a:endParaRPr lang="es-CL" sz="3600" dirty="0">
              <a:latin typeface="Garamond" panose="02020404030301010803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</a:pPr>
            <a:endParaRPr lang="es-CL" sz="800" dirty="0">
              <a:latin typeface="Garamond" panose="02020404030301010803" pitchFamily="18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s-CL" sz="2200" dirty="0" smtClean="0">
                <a:latin typeface="Garamond" panose="02020404030301010803" pitchFamily="18" charset="0"/>
              </a:rPr>
              <a:t>De acuerdo al Informe “Índice </a:t>
            </a:r>
            <a:r>
              <a:rPr lang="es-CL" sz="2200" dirty="0">
                <a:latin typeface="Garamond" panose="02020404030301010803" pitchFamily="18" charset="0"/>
              </a:rPr>
              <a:t>de Infancia y de la </a:t>
            </a:r>
            <a:r>
              <a:rPr lang="es-CL" sz="2200" dirty="0" smtClean="0">
                <a:latin typeface="Garamond" panose="02020404030301010803" pitchFamily="18" charset="0"/>
              </a:rPr>
              <a:t>Adolescencia: </a:t>
            </a:r>
            <a:r>
              <a:rPr lang="es-CL" sz="2200" dirty="0">
                <a:latin typeface="Garamond" panose="02020404030301010803" pitchFamily="18" charset="0"/>
              </a:rPr>
              <a:t>Una mirada Comunal y </a:t>
            </a:r>
            <a:r>
              <a:rPr lang="es-CL" sz="2200" dirty="0" smtClean="0">
                <a:latin typeface="Garamond" panose="02020404030301010803" pitchFamily="18" charset="0"/>
              </a:rPr>
              <a:t>Regional”:</a:t>
            </a:r>
            <a:endParaRPr lang="es-ES" sz="2200" dirty="0" smtClean="0">
              <a:latin typeface="Garamond" panose="02020404030301010803" pitchFamily="18" charset="0"/>
            </a:endParaRPr>
          </a:p>
          <a:p>
            <a:pPr>
              <a:spcBef>
                <a:spcPts val="1800"/>
              </a:spcBef>
            </a:pPr>
            <a:r>
              <a:rPr lang="es-CL" sz="2200" dirty="0" smtClean="0">
                <a:latin typeface="Garamond" panose="02020404030301010803" pitchFamily="18" charset="0"/>
              </a:rPr>
              <a:t>Comuna de Coquimbo</a:t>
            </a:r>
          </a:p>
          <a:p>
            <a:pPr lvl="1">
              <a:spcBef>
                <a:spcPts val="1800"/>
              </a:spcBef>
            </a:pPr>
            <a:r>
              <a:rPr lang="es-CL" sz="1900" dirty="0" smtClean="0">
                <a:latin typeface="Garamond" panose="02020404030301010803" pitchFamily="18" charset="0"/>
              </a:rPr>
              <a:t>Tasa </a:t>
            </a:r>
            <a:r>
              <a:rPr lang="es-CL" sz="1900" dirty="0">
                <a:latin typeface="Garamond" panose="02020404030301010803" pitchFamily="18" charset="0"/>
              </a:rPr>
              <a:t>de mortalidad infantil de 8,1 por cada mil nacidos </a:t>
            </a:r>
            <a:r>
              <a:rPr lang="es-CL" sz="1900" dirty="0" smtClean="0">
                <a:latin typeface="Garamond" panose="02020404030301010803" pitchFamily="18" charset="0"/>
              </a:rPr>
              <a:t>vivos.</a:t>
            </a:r>
          </a:p>
          <a:p>
            <a:pPr lvl="1">
              <a:spcBef>
                <a:spcPts val="1800"/>
              </a:spcBef>
            </a:pPr>
            <a:r>
              <a:rPr lang="es-CL" sz="1900" dirty="0" smtClean="0">
                <a:latin typeface="Garamond" panose="02020404030301010803" pitchFamily="18" charset="0"/>
              </a:rPr>
              <a:t>0,3</a:t>
            </a:r>
            <a:r>
              <a:rPr lang="es-CL" sz="1900" dirty="0">
                <a:latin typeface="Garamond" panose="02020404030301010803" pitchFamily="18" charset="0"/>
              </a:rPr>
              <a:t>% de los hogares con </a:t>
            </a:r>
            <a:r>
              <a:rPr lang="es-CL" sz="1900" dirty="0" smtClean="0">
                <a:latin typeface="Garamond" panose="02020404030301010803" pitchFamily="18" charset="0"/>
              </a:rPr>
              <a:t>niños, niñas y adolescentes no </a:t>
            </a:r>
            <a:r>
              <a:rPr lang="es-CL" sz="1900" dirty="0">
                <a:latin typeface="Garamond" panose="02020404030301010803" pitchFamily="18" charset="0"/>
              </a:rPr>
              <a:t>dispone de agua potable dentro de la </a:t>
            </a:r>
            <a:r>
              <a:rPr lang="es-CL" sz="1900" dirty="0" smtClean="0">
                <a:latin typeface="Garamond" panose="02020404030301010803" pitchFamily="18" charset="0"/>
              </a:rPr>
              <a:t>vivienda y </a:t>
            </a:r>
            <a:r>
              <a:rPr lang="es-CL" sz="1900" dirty="0">
                <a:latin typeface="Garamond" panose="02020404030301010803" pitchFamily="18" charset="0"/>
              </a:rPr>
              <a:t>el 0% no tiene </a:t>
            </a:r>
            <a:r>
              <a:rPr lang="es-CL" sz="1900" dirty="0" smtClean="0">
                <a:latin typeface="Garamond" panose="02020404030301010803" pitchFamily="18" charset="0"/>
              </a:rPr>
              <a:t>electricidad.</a:t>
            </a:r>
          </a:p>
          <a:p>
            <a:pPr>
              <a:spcBef>
                <a:spcPts val="1800"/>
              </a:spcBef>
            </a:pPr>
            <a:r>
              <a:rPr lang="es-CL" sz="2200" dirty="0" smtClean="0">
                <a:latin typeface="Garamond" panose="02020404030301010803" pitchFamily="18" charset="0"/>
              </a:rPr>
              <a:t>Comuna de </a:t>
            </a:r>
            <a:r>
              <a:rPr lang="es-CL" sz="2200" dirty="0" err="1" smtClean="0">
                <a:latin typeface="Garamond" panose="02020404030301010803" pitchFamily="18" charset="0"/>
              </a:rPr>
              <a:t>Galvarino</a:t>
            </a:r>
            <a:r>
              <a:rPr lang="es-CL" sz="2200" dirty="0" smtClean="0">
                <a:latin typeface="Garamond" panose="02020404030301010803" pitchFamily="18" charset="0"/>
              </a:rPr>
              <a:t> </a:t>
            </a:r>
          </a:p>
          <a:p>
            <a:pPr lvl="1">
              <a:spcBef>
                <a:spcPts val="1800"/>
              </a:spcBef>
            </a:pPr>
            <a:r>
              <a:rPr lang="en-US" sz="1900" dirty="0" err="1" smtClean="0">
                <a:latin typeface="Garamond" panose="02020404030301010803" pitchFamily="18" charset="0"/>
              </a:rPr>
              <a:t>Tasa</a:t>
            </a:r>
            <a:r>
              <a:rPr lang="en-US" sz="1900" dirty="0" smtClean="0">
                <a:latin typeface="Garamond" panose="02020404030301010803" pitchFamily="18" charset="0"/>
              </a:rPr>
              <a:t> </a:t>
            </a:r>
            <a:r>
              <a:rPr lang="en-US" sz="1900" dirty="0">
                <a:latin typeface="Garamond" panose="02020404030301010803" pitchFamily="18" charset="0"/>
              </a:rPr>
              <a:t>de </a:t>
            </a:r>
            <a:r>
              <a:rPr lang="en-US" sz="1900" dirty="0" err="1">
                <a:latin typeface="Garamond" panose="02020404030301010803" pitchFamily="18" charset="0"/>
              </a:rPr>
              <a:t>mortalidad</a:t>
            </a:r>
            <a:r>
              <a:rPr lang="en-US" sz="1900" dirty="0">
                <a:latin typeface="Garamond" panose="02020404030301010803" pitchFamily="18" charset="0"/>
              </a:rPr>
              <a:t> </a:t>
            </a:r>
            <a:r>
              <a:rPr lang="en-US" sz="1900" dirty="0" err="1">
                <a:latin typeface="Garamond" panose="02020404030301010803" pitchFamily="18" charset="0"/>
              </a:rPr>
              <a:t>infantil</a:t>
            </a:r>
            <a:r>
              <a:rPr lang="en-US" sz="1900" dirty="0">
                <a:latin typeface="Garamond" panose="02020404030301010803" pitchFamily="18" charset="0"/>
              </a:rPr>
              <a:t> de 13,9 </a:t>
            </a:r>
            <a:r>
              <a:rPr lang="en-US" sz="1900" dirty="0" err="1">
                <a:latin typeface="Garamond" panose="02020404030301010803" pitchFamily="18" charset="0"/>
              </a:rPr>
              <a:t>por</a:t>
            </a:r>
            <a:r>
              <a:rPr lang="en-US" sz="1900" dirty="0">
                <a:latin typeface="Garamond" panose="02020404030301010803" pitchFamily="18" charset="0"/>
              </a:rPr>
              <a:t> </a:t>
            </a:r>
            <a:r>
              <a:rPr lang="en-US" sz="1900" dirty="0" err="1">
                <a:latin typeface="Garamond" panose="02020404030301010803" pitchFamily="18" charset="0"/>
              </a:rPr>
              <a:t>cada</a:t>
            </a:r>
            <a:r>
              <a:rPr lang="en-US" sz="1900" dirty="0">
                <a:latin typeface="Garamond" panose="02020404030301010803" pitchFamily="18" charset="0"/>
              </a:rPr>
              <a:t> mil </a:t>
            </a:r>
            <a:r>
              <a:rPr lang="en-US" sz="1900" dirty="0" err="1">
                <a:latin typeface="Garamond" panose="02020404030301010803" pitchFamily="18" charset="0"/>
              </a:rPr>
              <a:t>nacidos</a:t>
            </a:r>
            <a:r>
              <a:rPr lang="en-US" sz="1900" dirty="0">
                <a:latin typeface="Garamond" panose="02020404030301010803" pitchFamily="18" charset="0"/>
              </a:rPr>
              <a:t> </a:t>
            </a:r>
            <a:r>
              <a:rPr lang="en-US" sz="1900" dirty="0" err="1" smtClean="0">
                <a:latin typeface="Garamond" panose="02020404030301010803" pitchFamily="18" charset="0"/>
              </a:rPr>
              <a:t>vivos</a:t>
            </a:r>
            <a:r>
              <a:rPr lang="en-US" sz="1900" dirty="0">
                <a:latin typeface="Garamond" panose="02020404030301010803" pitchFamily="18" charset="0"/>
              </a:rPr>
              <a:t>.</a:t>
            </a:r>
            <a:endParaRPr lang="en-US" sz="1900" dirty="0" smtClean="0">
              <a:latin typeface="Garamond" panose="02020404030301010803" pitchFamily="18" charset="0"/>
            </a:endParaRPr>
          </a:p>
          <a:p>
            <a:pPr lvl="1">
              <a:spcBef>
                <a:spcPts val="1800"/>
              </a:spcBef>
            </a:pPr>
            <a:r>
              <a:rPr lang="es-CL" sz="1900" dirty="0" smtClean="0">
                <a:latin typeface="Garamond" panose="02020404030301010803" pitchFamily="18" charset="0"/>
              </a:rPr>
              <a:t>18,3</a:t>
            </a:r>
            <a:r>
              <a:rPr lang="es-CL" sz="1900" dirty="0">
                <a:latin typeface="Garamond" panose="02020404030301010803" pitchFamily="18" charset="0"/>
              </a:rPr>
              <a:t>% de los hogares con </a:t>
            </a:r>
            <a:r>
              <a:rPr lang="es-CL" sz="1900" dirty="0" smtClean="0">
                <a:latin typeface="Garamond" panose="02020404030301010803" pitchFamily="18" charset="0"/>
              </a:rPr>
              <a:t>niños, niñas y adolescentes no </a:t>
            </a:r>
            <a:r>
              <a:rPr lang="es-CL" sz="1900" dirty="0">
                <a:latin typeface="Garamond" panose="02020404030301010803" pitchFamily="18" charset="0"/>
              </a:rPr>
              <a:t>dispone de agua potable dentro de la vivienda y el 5,7% no tiene electricidad.</a:t>
            </a:r>
            <a:endParaRPr lang="es-ES" sz="1900" dirty="0">
              <a:latin typeface="Garamond" panose="02020404030301010803" pitchFamily="18" charset="0"/>
            </a:endParaRPr>
          </a:p>
          <a:p>
            <a:pPr>
              <a:spcBef>
                <a:spcPts val="1800"/>
              </a:spcBef>
            </a:pPr>
            <a:endParaRPr lang="es-ES" sz="22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7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11391</TotalTime>
  <Words>702</Words>
  <Application>Microsoft Office PowerPoint</Application>
  <PresentationFormat>Presentación en pantalla (4:3)</PresentationFormat>
  <Paragraphs>77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Modelo de Alerta Temprana para Sistemas y Programas de Protección de Infancia</vt:lpstr>
      <vt:lpstr>Motivación</vt:lpstr>
      <vt:lpstr> Índice de Infancia (Salud, Educación, Habitabilidad, Ingresos)</vt:lpstr>
      <vt:lpstr>Modelos de Datos de Panel</vt:lpstr>
      <vt:lpstr>Características del Modelo</vt:lpstr>
      <vt:lpstr>Monitoreo de la Oferta</vt:lpstr>
      <vt:lpstr>Brechas</vt:lpstr>
      <vt:lpstr>Oferta versus Resultados</vt:lpstr>
      <vt:lpstr>Ejemplo</vt:lpstr>
      <vt:lpstr>Insumos del Modelo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Eugenia</dc:creator>
  <cp:lastModifiedBy>Usuario</cp:lastModifiedBy>
  <cp:revision>304</cp:revision>
  <cp:lastPrinted>2018-08-13T18:49:40Z</cp:lastPrinted>
  <dcterms:created xsi:type="dcterms:W3CDTF">2013-11-21T14:32:38Z</dcterms:created>
  <dcterms:modified xsi:type="dcterms:W3CDTF">2018-08-13T23:49:36Z</dcterms:modified>
</cp:coreProperties>
</file>