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376" r:id="rId3"/>
    <p:sldId id="377" r:id="rId4"/>
    <p:sldId id="349" r:id="rId5"/>
    <p:sldId id="364" r:id="rId6"/>
    <p:sldId id="366" r:id="rId7"/>
  </p:sldIdLst>
  <p:sldSz cx="12192000" cy="6858000"/>
  <p:notesSz cx="6950075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BA6"/>
    <a:srgbClr val="00B2C0"/>
    <a:srgbClr val="ED7D31"/>
    <a:srgbClr val="8F7D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0" autoAdjust="0"/>
    <p:restoredTop sz="94595" autoAdjust="0"/>
  </p:normalViewPr>
  <p:slideViewPr>
    <p:cSldViewPr snapToGrid="0">
      <p:cViewPr varScale="1">
        <p:scale>
          <a:sx n="110" d="100"/>
          <a:sy n="110" d="100"/>
        </p:scale>
        <p:origin x="-408" y="-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BD2C5C-5043-8D4F-A1A4-7BED05F9486B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D96DF6E-087D-7148-8976-FB696AC68292}">
      <dgm:prSet phldrT="[Texto]"/>
      <dgm:spPr/>
      <dgm:t>
        <a:bodyPr/>
        <a:lstStyle/>
        <a:p>
          <a:r>
            <a:rPr lang="es-ES" dirty="0" smtClean="0"/>
            <a:t>SGDNNA</a:t>
          </a:r>
          <a:endParaRPr lang="es-ES" dirty="0"/>
        </a:p>
      </dgm:t>
    </dgm:pt>
    <dgm:pt modelId="{8959FA02-E852-9246-84A6-5E35BE68E935}" type="parTrans" cxnId="{9BF2AEF5-4A92-A840-8FDC-0C529EDFBD5F}">
      <dgm:prSet/>
      <dgm:spPr/>
      <dgm:t>
        <a:bodyPr/>
        <a:lstStyle/>
        <a:p>
          <a:endParaRPr lang="es-ES"/>
        </a:p>
      </dgm:t>
    </dgm:pt>
    <dgm:pt modelId="{B18C7CAF-6EC9-E548-B07F-B37D3FF0004D}" type="sibTrans" cxnId="{9BF2AEF5-4A92-A840-8FDC-0C529EDFBD5F}">
      <dgm:prSet/>
      <dgm:spPr/>
      <dgm:t>
        <a:bodyPr/>
        <a:lstStyle/>
        <a:p>
          <a:endParaRPr lang="es-ES"/>
        </a:p>
      </dgm:t>
    </dgm:pt>
    <dgm:pt modelId="{A4F77832-8221-AD41-A6B6-4A34D5502DDA}">
      <dgm:prSet phldrT="[Texto]"/>
      <dgm:spPr/>
      <dgm:t>
        <a:bodyPr/>
        <a:lstStyle/>
        <a:p>
          <a:r>
            <a:rPr lang="es-ES" dirty="0" smtClean="0"/>
            <a:t>Garant</a:t>
          </a:r>
          <a:r>
            <a:rPr lang="es-ES" dirty="0" smtClean="0"/>
            <a:t>ías Institucionales</a:t>
          </a:r>
          <a:endParaRPr lang="es-ES" dirty="0"/>
        </a:p>
      </dgm:t>
    </dgm:pt>
    <dgm:pt modelId="{542B59DF-669F-334F-8BB0-713529600C80}" type="parTrans" cxnId="{A8E97B21-C336-534B-9C4C-6BC95A644D97}">
      <dgm:prSet/>
      <dgm:spPr/>
      <dgm:t>
        <a:bodyPr/>
        <a:lstStyle/>
        <a:p>
          <a:endParaRPr lang="es-ES"/>
        </a:p>
      </dgm:t>
    </dgm:pt>
    <dgm:pt modelId="{23343E64-0C9A-C24D-8287-6D2D702CB092}" type="sibTrans" cxnId="{A8E97B21-C336-534B-9C4C-6BC95A644D97}">
      <dgm:prSet/>
      <dgm:spPr/>
      <dgm:t>
        <a:bodyPr/>
        <a:lstStyle/>
        <a:p>
          <a:endParaRPr lang="es-ES"/>
        </a:p>
      </dgm:t>
    </dgm:pt>
    <dgm:pt modelId="{5DEFBCFA-340E-9844-9536-AC53833FE1EA}">
      <dgm:prSet phldrT="[Texto]"/>
      <dgm:spPr/>
      <dgm:t>
        <a:bodyPr/>
        <a:lstStyle/>
        <a:p>
          <a:r>
            <a:rPr lang="es-ES" dirty="0" smtClean="0"/>
            <a:t>Garant</a:t>
          </a:r>
          <a:r>
            <a:rPr lang="es-ES" dirty="0" smtClean="0"/>
            <a:t>í</a:t>
          </a:r>
          <a:r>
            <a:rPr lang="es-ES" dirty="0" smtClean="0"/>
            <a:t>as </a:t>
          </a:r>
        </a:p>
        <a:p>
          <a:r>
            <a:rPr lang="es-ES" dirty="0" smtClean="0"/>
            <a:t>Normativas</a:t>
          </a:r>
          <a:endParaRPr lang="es-ES" dirty="0"/>
        </a:p>
      </dgm:t>
    </dgm:pt>
    <dgm:pt modelId="{C73D9D1B-879C-C54F-9791-8984AF437C45}" type="parTrans" cxnId="{FA953BE8-97EA-BC4B-A2B1-D3D0485B4DDC}">
      <dgm:prSet/>
      <dgm:spPr/>
      <dgm:t>
        <a:bodyPr/>
        <a:lstStyle/>
        <a:p>
          <a:endParaRPr lang="es-ES"/>
        </a:p>
      </dgm:t>
    </dgm:pt>
    <dgm:pt modelId="{62E8A5F1-60EF-C94C-BDDA-2603E73FB5D2}" type="sibTrans" cxnId="{FA953BE8-97EA-BC4B-A2B1-D3D0485B4DDC}">
      <dgm:prSet/>
      <dgm:spPr/>
      <dgm:t>
        <a:bodyPr/>
        <a:lstStyle/>
        <a:p>
          <a:endParaRPr lang="es-ES"/>
        </a:p>
      </dgm:t>
    </dgm:pt>
    <dgm:pt modelId="{EAFB81ED-4B8F-C84B-90AA-0DA43D3CFD7D}">
      <dgm:prSet phldrT="[Texto]"/>
      <dgm:spPr/>
      <dgm:t>
        <a:bodyPr/>
        <a:lstStyle/>
        <a:p>
          <a:r>
            <a:rPr lang="es-ES" dirty="0" smtClean="0"/>
            <a:t>Garant</a:t>
          </a:r>
          <a:r>
            <a:rPr lang="es-ES" dirty="0" smtClean="0"/>
            <a:t>ías Presupuestarias</a:t>
          </a:r>
          <a:endParaRPr lang="es-ES" dirty="0"/>
        </a:p>
      </dgm:t>
    </dgm:pt>
    <dgm:pt modelId="{1D429D82-D122-E54C-AEB8-1113C0038813}" type="parTrans" cxnId="{A383579E-CD4F-AD4A-91E0-B5F713161201}">
      <dgm:prSet/>
      <dgm:spPr/>
      <dgm:t>
        <a:bodyPr/>
        <a:lstStyle/>
        <a:p>
          <a:endParaRPr lang="es-ES"/>
        </a:p>
      </dgm:t>
    </dgm:pt>
    <dgm:pt modelId="{C4464A4D-7DE3-8B4F-B3E1-7121E8ECA7B5}" type="sibTrans" cxnId="{A383579E-CD4F-AD4A-91E0-B5F713161201}">
      <dgm:prSet/>
      <dgm:spPr/>
      <dgm:t>
        <a:bodyPr/>
        <a:lstStyle/>
        <a:p>
          <a:endParaRPr lang="es-ES"/>
        </a:p>
      </dgm:t>
    </dgm:pt>
    <dgm:pt modelId="{815EB03A-E5F1-994C-8863-36B48F1C67DC}" type="pres">
      <dgm:prSet presAssocID="{81BD2C5C-5043-8D4F-A1A4-7BED05F9486B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2B77222-2D37-D242-90C9-7E8EB1CBCE37}" type="pres">
      <dgm:prSet presAssocID="{BD96DF6E-087D-7148-8976-FB696AC68292}" presName="centerShape" presStyleLbl="node0" presStyleIdx="0" presStyleCnt="1"/>
      <dgm:spPr/>
    </dgm:pt>
    <dgm:pt modelId="{287D7B8D-1574-D446-AF99-C6E5BF38D77D}" type="pres">
      <dgm:prSet presAssocID="{542B59DF-669F-334F-8BB0-713529600C80}" presName="parTrans" presStyleLbl="bgSibTrans2D1" presStyleIdx="0" presStyleCnt="3"/>
      <dgm:spPr/>
    </dgm:pt>
    <dgm:pt modelId="{6D9ED90D-802C-8947-AE58-F34A03C021FE}" type="pres">
      <dgm:prSet presAssocID="{A4F77832-8221-AD41-A6B6-4A34D5502DD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BA5C8FA-267E-8348-963F-6D03D75E653C}" type="pres">
      <dgm:prSet presAssocID="{C73D9D1B-879C-C54F-9791-8984AF437C45}" presName="parTrans" presStyleLbl="bgSibTrans2D1" presStyleIdx="1" presStyleCnt="3"/>
      <dgm:spPr/>
    </dgm:pt>
    <dgm:pt modelId="{799C22C4-607C-B841-A348-5E599630768E}" type="pres">
      <dgm:prSet presAssocID="{5DEFBCFA-340E-9844-9536-AC53833FE1E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414CB65-DA74-7C40-84FA-81CDDEB547B4}" type="pres">
      <dgm:prSet presAssocID="{1D429D82-D122-E54C-AEB8-1113C0038813}" presName="parTrans" presStyleLbl="bgSibTrans2D1" presStyleIdx="2" presStyleCnt="3"/>
      <dgm:spPr/>
    </dgm:pt>
    <dgm:pt modelId="{23FC4161-9B99-384A-94B9-12E2D0957DBE}" type="pres">
      <dgm:prSet presAssocID="{EAFB81ED-4B8F-C84B-90AA-0DA43D3CFD7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89D8E46-106D-044F-863B-433E924405F7}" type="presOf" srcId="{EAFB81ED-4B8F-C84B-90AA-0DA43D3CFD7D}" destId="{23FC4161-9B99-384A-94B9-12E2D0957DBE}" srcOrd="0" destOrd="0" presId="urn:microsoft.com/office/officeart/2005/8/layout/radial4"/>
    <dgm:cxn modelId="{06397B75-07D8-884B-B43B-4FFC1C6F1DD8}" type="presOf" srcId="{BD96DF6E-087D-7148-8976-FB696AC68292}" destId="{02B77222-2D37-D242-90C9-7E8EB1CBCE37}" srcOrd="0" destOrd="0" presId="urn:microsoft.com/office/officeart/2005/8/layout/radial4"/>
    <dgm:cxn modelId="{DD5476FF-D3A0-4E4B-AA75-A6A9449C5BD6}" type="presOf" srcId="{1D429D82-D122-E54C-AEB8-1113C0038813}" destId="{B414CB65-DA74-7C40-84FA-81CDDEB547B4}" srcOrd="0" destOrd="0" presId="urn:microsoft.com/office/officeart/2005/8/layout/radial4"/>
    <dgm:cxn modelId="{03BD936A-C233-7F44-B65E-29A451CA712F}" type="presOf" srcId="{81BD2C5C-5043-8D4F-A1A4-7BED05F9486B}" destId="{815EB03A-E5F1-994C-8863-36B48F1C67DC}" srcOrd="0" destOrd="0" presId="urn:microsoft.com/office/officeart/2005/8/layout/radial4"/>
    <dgm:cxn modelId="{7F6E4B1B-E597-2B4D-9AFE-40CD668B9369}" type="presOf" srcId="{5DEFBCFA-340E-9844-9536-AC53833FE1EA}" destId="{799C22C4-607C-B841-A348-5E599630768E}" srcOrd="0" destOrd="0" presId="urn:microsoft.com/office/officeart/2005/8/layout/radial4"/>
    <dgm:cxn modelId="{DCB89690-3AE8-E248-A5DF-9C1490DEA3E7}" type="presOf" srcId="{C73D9D1B-879C-C54F-9791-8984AF437C45}" destId="{4BA5C8FA-267E-8348-963F-6D03D75E653C}" srcOrd="0" destOrd="0" presId="urn:microsoft.com/office/officeart/2005/8/layout/radial4"/>
    <dgm:cxn modelId="{74275B12-1F2C-2242-9E02-EEBBFF816F7A}" type="presOf" srcId="{A4F77832-8221-AD41-A6B6-4A34D5502DDA}" destId="{6D9ED90D-802C-8947-AE58-F34A03C021FE}" srcOrd="0" destOrd="0" presId="urn:microsoft.com/office/officeart/2005/8/layout/radial4"/>
    <dgm:cxn modelId="{55B38E22-8862-8240-9530-053AEADF589F}" type="presOf" srcId="{542B59DF-669F-334F-8BB0-713529600C80}" destId="{287D7B8D-1574-D446-AF99-C6E5BF38D77D}" srcOrd="0" destOrd="0" presId="urn:microsoft.com/office/officeart/2005/8/layout/radial4"/>
    <dgm:cxn modelId="{A8E97B21-C336-534B-9C4C-6BC95A644D97}" srcId="{BD96DF6E-087D-7148-8976-FB696AC68292}" destId="{A4F77832-8221-AD41-A6B6-4A34D5502DDA}" srcOrd="0" destOrd="0" parTransId="{542B59DF-669F-334F-8BB0-713529600C80}" sibTransId="{23343E64-0C9A-C24D-8287-6D2D702CB092}"/>
    <dgm:cxn modelId="{FA953BE8-97EA-BC4B-A2B1-D3D0485B4DDC}" srcId="{BD96DF6E-087D-7148-8976-FB696AC68292}" destId="{5DEFBCFA-340E-9844-9536-AC53833FE1EA}" srcOrd="1" destOrd="0" parTransId="{C73D9D1B-879C-C54F-9791-8984AF437C45}" sibTransId="{62E8A5F1-60EF-C94C-BDDA-2603E73FB5D2}"/>
    <dgm:cxn modelId="{A383579E-CD4F-AD4A-91E0-B5F713161201}" srcId="{BD96DF6E-087D-7148-8976-FB696AC68292}" destId="{EAFB81ED-4B8F-C84B-90AA-0DA43D3CFD7D}" srcOrd="2" destOrd="0" parTransId="{1D429D82-D122-E54C-AEB8-1113C0038813}" sibTransId="{C4464A4D-7DE3-8B4F-B3E1-7121E8ECA7B5}"/>
    <dgm:cxn modelId="{9BF2AEF5-4A92-A840-8FDC-0C529EDFBD5F}" srcId="{81BD2C5C-5043-8D4F-A1A4-7BED05F9486B}" destId="{BD96DF6E-087D-7148-8976-FB696AC68292}" srcOrd="0" destOrd="0" parTransId="{8959FA02-E852-9246-84A6-5E35BE68E935}" sibTransId="{B18C7CAF-6EC9-E548-B07F-B37D3FF0004D}"/>
    <dgm:cxn modelId="{4763DA62-E425-3449-A1D7-CF262191233C}" type="presParOf" srcId="{815EB03A-E5F1-994C-8863-36B48F1C67DC}" destId="{02B77222-2D37-D242-90C9-7E8EB1CBCE37}" srcOrd="0" destOrd="0" presId="urn:microsoft.com/office/officeart/2005/8/layout/radial4"/>
    <dgm:cxn modelId="{3CA2677C-3C8E-544E-8C31-A2449C12C6BD}" type="presParOf" srcId="{815EB03A-E5F1-994C-8863-36B48F1C67DC}" destId="{287D7B8D-1574-D446-AF99-C6E5BF38D77D}" srcOrd="1" destOrd="0" presId="urn:microsoft.com/office/officeart/2005/8/layout/radial4"/>
    <dgm:cxn modelId="{65FDE956-C970-1742-A9B1-57A14F0356BF}" type="presParOf" srcId="{815EB03A-E5F1-994C-8863-36B48F1C67DC}" destId="{6D9ED90D-802C-8947-AE58-F34A03C021FE}" srcOrd="2" destOrd="0" presId="urn:microsoft.com/office/officeart/2005/8/layout/radial4"/>
    <dgm:cxn modelId="{057AF033-408D-E347-9012-5A8B8651E75A}" type="presParOf" srcId="{815EB03A-E5F1-994C-8863-36B48F1C67DC}" destId="{4BA5C8FA-267E-8348-963F-6D03D75E653C}" srcOrd="3" destOrd="0" presId="urn:microsoft.com/office/officeart/2005/8/layout/radial4"/>
    <dgm:cxn modelId="{07D6C6FD-D071-ED40-8662-5C6C96ADCA79}" type="presParOf" srcId="{815EB03A-E5F1-994C-8863-36B48F1C67DC}" destId="{799C22C4-607C-B841-A348-5E599630768E}" srcOrd="4" destOrd="0" presId="urn:microsoft.com/office/officeart/2005/8/layout/radial4"/>
    <dgm:cxn modelId="{297DAA24-D3D4-CF4C-B802-AAB9FBC6829A}" type="presParOf" srcId="{815EB03A-E5F1-994C-8863-36B48F1C67DC}" destId="{B414CB65-DA74-7C40-84FA-81CDDEB547B4}" srcOrd="5" destOrd="0" presId="urn:microsoft.com/office/officeart/2005/8/layout/radial4"/>
    <dgm:cxn modelId="{CBA7F814-5AC5-824F-A67C-BACF278290BA}" type="presParOf" srcId="{815EB03A-E5F1-994C-8863-36B48F1C67DC}" destId="{23FC4161-9B99-384A-94B9-12E2D0957DBE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B77222-2D37-D242-90C9-7E8EB1CBCE37}">
      <dsp:nvSpPr>
        <dsp:cNvPr id="0" name=""/>
        <dsp:cNvSpPr/>
      </dsp:nvSpPr>
      <dsp:spPr>
        <a:xfrm>
          <a:off x="4265184" y="2364917"/>
          <a:ext cx="1985230" cy="198523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kern="1200" dirty="0" smtClean="0"/>
            <a:t>SGDNNA</a:t>
          </a:r>
          <a:endParaRPr lang="es-ES" sz="3000" kern="1200" dirty="0"/>
        </a:p>
      </dsp:txBody>
      <dsp:txXfrm>
        <a:off x="4555914" y="2655647"/>
        <a:ext cx="1403770" cy="1403770"/>
      </dsp:txXfrm>
    </dsp:sp>
    <dsp:sp modelId="{287D7B8D-1574-D446-AF99-C6E5BF38D77D}">
      <dsp:nvSpPr>
        <dsp:cNvPr id="0" name=""/>
        <dsp:cNvSpPr/>
      </dsp:nvSpPr>
      <dsp:spPr>
        <a:xfrm rot="12900000">
          <a:off x="2988885" y="2018372"/>
          <a:ext cx="1520825" cy="56579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D9ED90D-802C-8947-AE58-F34A03C021FE}">
      <dsp:nvSpPr>
        <dsp:cNvPr id="0" name=""/>
        <dsp:cNvSpPr/>
      </dsp:nvSpPr>
      <dsp:spPr>
        <a:xfrm>
          <a:off x="2183419" y="1110725"/>
          <a:ext cx="1885968" cy="15087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Garant</a:t>
          </a:r>
          <a:r>
            <a:rPr lang="es-ES" sz="2000" kern="1200" dirty="0" smtClean="0"/>
            <a:t>ías Institucionales</a:t>
          </a:r>
          <a:endParaRPr lang="es-ES" sz="2000" kern="1200" dirty="0"/>
        </a:p>
      </dsp:txBody>
      <dsp:txXfrm>
        <a:off x="2227610" y="1154916"/>
        <a:ext cx="1797586" cy="1420393"/>
      </dsp:txXfrm>
    </dsp:sp>
    <dsp:sp modelId="{4BA5C8FA-267E-8348-963F-6D03D75E653C}">
      <dsp:nvSpPr>
        <dsp:cNvPr id="0" name=""/>
        <dsp:cNvSpPr/>
      </dsp:nvSpPr>
      <dsp:spPr>
        <a:xfrm rot="16200000">
          <a:off x="4497387" y="1233095"/>
          <a:ext cx="1520825" cy="56579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99C22C4-607C-B841-A348-5E599630768E}">
      <dsp:nvSpPr>
        <dsp:cNvPr id="0" name=""/>
        <dsp:cNvSpPr/>
      </dsp:nvSpPr>
      <dsp:spPr>
        <a:xfrm>
          <a:off x="4314815" y="1190"/>
          <a:ext cx="1885968" cy="15087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Garant</a:t>
          </a:r>
          <a:r>
            <a:rPr lang="es-ES" sz="2000" kern="1200" dirty="0" smtClean="0"/>
            <a:t>í</a:t>
          </a:r>
          <a:r>
            <a:rPr lang="es-ES" sz="2000" kern="1200" dirty="0" smtClean="0"/>
            <a:t>as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Normativas</a:t>
          </a:r>
          <a:endParaRPr lang="es-ES" sz="2000" kern="1200" dirty="0"/>
        </a:p>
      </dsp:txBody>
      <dsp:txXfrm>
        <a:off x="4359006" y="45381"/>
        <a:ext cx="1797586" cy="1420393"/>
      </dsp:txXfrm>
    </dsp:sp>
    <dsp:sp modelId="{B414CB65-DA74-7C40-84FA-81CDDEB547B4}">
      <dsp:nvSpPr>
        <dsp:cNvPr id="0" name=""/>
        <dsp:cNvSpPr/>
      </dsp:nvSpPr>
      <dsp:spPr>
        <a:xfrm rot="19500000">
          <a:off x="6005889" y="2018372"/>
          <a:ext cx="1520825" cy="56579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3FC4161-9B99-384A-94B9-12E2D0957DBE}">
      <dsp:nvSpPr>
        <dsp:cNvPr id="0" name=""/>
        <dsp:cNvSpPr/>
      </dsp:nvSpPr>
      <dsp:spPr>
        <a:xfrm>
          <a:off x="6446211" y="1110725"/>
          <a:ext cx="1885968" cy="15087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Garant</a:t>
          </a:r>
          <a:r>
            <a:rPr lang="es-ES" sz="2000" kern="1200" dirty="0" smtClean="0"/>
            <a:t>ías Presupuestarias</a:t>
          </a:r>
          <a:endParaRPr lang="es-ES" sz="2000" kern="1200" dirty="0"/>
        </a:p>
      </dsp:txBody>
      <dsp:txXfrm>
        <a:off x="6490402" y="1154916"/>
        <a:ext cx="1797586" cy="14203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30CB155C-AFBE-4660-9739-816D76B48A22}" type="datetimeFigureOut">
              <a:rPr lang="es-CL" smtClean="0"/>
              <a:t>11-08-18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BAEE372B-A2B1-4B9A-8C22-5C6A1A08A64D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288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B802-BF7A-4075-BFD1-4B406C3814A4}" type="datetimeFigureOut">
              <a:rPr lang="es-CL" smtClean="0"/>
              <a:t>11-08-18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ABA8-D468-4461-AB77-D0A376F0522D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6488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B802-BF7A-4075-BFD1-4B406C3814A4}" type="datetimeFigureOut">
              <a:rPr lang="es-CL" smtClean="0"/>
              <a:t>11-08-18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ABA8-D468-4461-AB77-D0A376F0522D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4158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B802-BF7A-4075-BFD1-4B406C3814A4}" type="datetimeFigureOut">
              <a:rPr lang="es-CL" smtClean="0"/>
              <a:t>11-08-18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ABA8-D468-4461-AB77-D0A376F0522D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250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B802-BF7A-4075-BFD1-4B406C3814A4}" type="datetimeFigureOut">
              <a:rPr lang="es-CL" smtClean="0"/>
              <a:t>11-08-18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ABA8-D468-4461-AB77-D0A376F0522D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0692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B802-BF7A-4075-BFD1-4B406C3814A4}" type="datetimeFigureOut">
              <a:rPr lang="es-CL" smtClean="0"/>
              <a:t>11-08-18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ABA8-D468-4461-AB77-D0A376F0522D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4705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B802-BF7A-4075-BFD1-4B406C3814A4}" type="datetimeFigureOut">
              <a:rPr lang="es-CL" smtClean="0"/>
              <a:t>11-08-18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ABA8-D468-4461-AB77-D0A376F0522D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7907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B802-BF7A-4075-BFD1-4B406C3814A4}" type="datetimeFigureOut">
              <a:rPr lang="es-CL" smtClean="0"/>
              <a:t>11-08-18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ABA8-D468-4461-AB77-D0A376F0522D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5919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B802-BF7A-4075-BFD1-4B406C3814A4}" type="datetimeFigureOut">
              <a:rPr lang="es-CL" smtClean="0"/>
              <a:t>11-08-18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ABA8-D468-4461-AB77-D0A376F0522D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9819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B802-BF7A-4075-BFD1-4B406C3814A4}" type="datetimeFigureOut">
              <a:rPr lang="es-CL" smtClean="0"/>
              <a:t>11-08-18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ABA8-D468-4461-AB77-D0A376F0522D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4058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B802-BF7A-4075-BFD1-4B406C3814A4}" type="datetimeFigureOut">
              <a:rPr lang="es-CL" smtClean="0"/>
              <a:t>11-08-18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ABA8-D468-4461-AB77-D0A376F0522D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506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B802-BF7A-4075-BFD1-4B406C3814A4}" type="datetimeFigureOut">
              <a:rPr lang="es-CL" smtClean="0"/>
              <a:t>11-08-18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2ABA8-D468-4461-AB77-D0A376F0522D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4958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7B802-BF7A-4075-BFD1-4B406C3814A4}" type="datetimeFigureOut">
              <a:rPr lang="es-CL" smtClean="0"/>
              <a:t>11-08-18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2ABA8-D468-4461-AB77-D0A376F0522D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3177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n 27">
            <a:extLst>
              <a:ext uri="{FF2B5EF4-FFF2-40B4-BE49-F238E27FC236}">
                <a16:creationId xmlns="" xmlns:a16="http://schemas.microsoft.com/office/drawing/2014/main" id="{F3100D66-B060-4467-97F2-D5EE2C74BB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79"/>
          <a:stretch/>
        </p:blipFill>
        <p:spPr>
          <a:xfrm>
            <a:off x="6890175" y="0"/>
            <a:ext cx="5301825" cy="6874329"/>
          </a:xfrm>
          <a:prstGeom prst="rect">
            <a:avLst/>
          </a:prstGeom>
        </p:spPr>
      </p:pic>
      <p:sp>
        <p:nvSpPr>
          <p:cNvPr id="29" name="Rectángulo 28"/>
          <p:cNvSpPr/>
          <p:nvPr/>
        </p:nvSpPr>
        <p:spPr>
          <a:xfrm>
            <a:off x="1296925" y="549710"/>
            <a:ext cx="4264166" cy="1161914"/>
          </a:xfrm>
          <a:prstGeom prst="rect">
            <a:avLst/>
          </a:prstGeom>
          <a:noFill/>
          <a:ln w="1016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sz="3200" b="1" dirty="0" smtClean="0">
                <a:solidFill>
                  <a:schemeClr val="accent2"/>
                </a:solidFill>
                <a:ea typeface="Calibri" charset="0"/>
                <a:cs typeface="Calibri" charset="0"/>
              </a:rPr>
              <a:t>Reformas Legales e Institucionales: un proceso  interrumpido</a:t>
            </a:r>
            <a:endParaRPr lang="es-CL" sz="3200" b="1" dirty="0">
              <a:solidFill>
                <a:schemeClr val="accent2"/>
              </a:solidFill>
              <a:ea typeface="Calibri" charset="0"/>
              <a:cs typeface="Calibri" charset="0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1270047" y="2171738"/>
            <a:ext cx="542991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sz="2000" dirty="0" smtClean="0"/>
          </a:p>
          <a:p>
            <a:r>
              <a:rPr lang="es-CL" sz="2000" dirty="0" smtClean="0">
                <a:solidFill>
                  <a:srgbClr val="000090"/>
                </a:solidFill>
              </a:rPr>
              <a:t>APORTE DE UN SAT PARA AVANZAR EN LA TRANSFORMACIÓN LEGAL E </a:t>
            </a:r>
            <a:r>
              <a:rPr lang="es-CL" sz="2000" dirty="0" smtClean="0">
                <a:solidFill>
                  <a:srgbClr val="000090"/>
                </a:solidFill>
              </a:rPr>
              <a:t>INSTITUCIONAL</a:t>
            </a:r>
          </a:p>
          <a:p>
            <a:endParaRPr lang="es-CL" sz="2000" dirty="0">
              <a:solidFill>
                <a:srgbClr val="000090"/>
              </a:solidFill>
            </a:endParaRPr>
          </a:p>
          <a:p>
            <a:r>
              <a:rPr lang="es-CL" sz="2000" dirty="0" smtClean="0">
                <a:solidFill>
                  <a:srgbClr val="000090"/>
                </a:solidFill>
              </a:rPr>
              <a:t>Miguel Cillero</a:t>
            </a:r>
          </a:p>
          <a:p>
            <a:r>
              <a:rPr lang="es-CL" sz="2000" dirty="0" smtClean="0">
                <a:solidFill>
                  <a:srgbClr val="000090"/>
                </a:solidFill>
              </a:rPr>
              <a:t>Acad</a:t>
            </a:r>
            <a:r>
              <a:rPr lang="es-CL" sz="2000" dirty="0" smtClean="0">
                <a:solidFill>
                  <a:srgbClr val="000090"/>
                </a:solidFill>
              </a:rPr>
              <a:t>émico UDP</a:t>
            </a:r>
            <a:endParaRPr lang="es-CL" sz="2000" dirty="0" smtClean="0">
              <a:solidFill>
                <a:srgbClr val="000090"/>
              </a:solidFill>
            </a:endParaRPr>
          </a:p>
          <a:p>
            <a:r>
              <a:rPr lang="es-CL" sz="2000" dirty="0" smtClean="0">
                <a:solidFill>
                  <a:srgbClr val="000090"/>
                </a:solidFill>
              </a:rPr>
              <a:t>Director General Centro Iberoamericano de Derechos del Niño</a:t>
            </a:r>
            <a:endParaRPr lang="es-CL" sz="2000" dirty="0" smtClean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365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1635886" y="244619"/>
            <a:ext cx="6614838" cy="445798"/>
          </a:xfrm>
          <a:prstGeom prst="roundRect">
            <a:avLst/>
          </a:prstGeom>
          <a:noFill/>
          <a:ln w="25400">
            <a:solidFill>
              <a:srgbClr val="009B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dirty="0" smtClean="0">
                <a:solidFill>
                  <a:schemeClr val="tx1"/>
                </a:solidFill>
              </a:rPr>
              <a:t>Sistema de Garantías de Derechos de la Niñez </a:t>
            </a:r>
            <a:endParaRPr lang="es-CL" sz="2000" dirty="0">
              <a:solidFill>
                <a:schemeClr val="tx1"/>
              </a:solidFill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-63404" y="-152401"/>
            <a:ext cx="677108" cy="6870065"/>
          </a:xfrm>
          <a:prstGeom prst="rect">
            <a:avLst/>
          </a:prstGeom>
        </p:spPr>
        <p:txBody>
          <a:bodyPr vert="vert270"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s-CL" sz="3200" dirty="0" smtClean="0">
                <a:solidFill>
                  <a:srgbClr val="ED7D31"/>
                </a:solidFill>
                <a:ea typeface="Calibri" charset="0"/>
                <a:cs typeface="Calibri" charset="0"/>
              </a:rPr>
              <a:t>Estado de Situación </a:t>
            </a:r>
            <a:r>
              <a:rPr lang="es-ES_tradnl" sz="3200" dirty="0">
                <a:solidFill>
                  <a:srgbClr val="ED7D31"/>
                </a:solidFill>
                <a:ea typeface="Calibri" charset="0"/>
                <a:cs typeface="Calibri" charset="0"/>
              </a:rPr>
              <a:t>Agenda Legislativa</a:t>
            </a:r>
            <a:endParaRPr lang="es-CL" sz="3200" dirty="0">
              <a:solidFill>
                <a:srgbClr val="ED7D31"/>
              </a:solidFill>
              <a:ea typeface="Calibri" charset="0"/>
              <a:cs typeface="Calibri" charset="0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1635886" y="842864"/>
            <a:ext cx="6614838" cy="1218438"/>
          </a:xfrm>
          <a:prstGeom prst="roundRect">
            <a:avLst/>
          </a:prstGeom>
          <a:noFill/>
          <a:ln w="25400">
            <a:solidFill>
              <a:srgbClr val="009B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 smtClean="0">
                <a:solidFill>
                  <a:schemeClr val="tx1"/>
                </a:solidFill>
              </a:rPr>
              <a:t>Reforma </a:t>
            </a:r>
            <a:r>
              <a:rPr lang="es-MX" sz="2000" dirty="0">
                <a:solidFill>
                  <a:schemeClr val="tx1"/>
                </a:solidFill>
              </a:rPr>
              <a:t>la </a:t>
            </a:r>
            <a:r>
              <a:rPr lang="es-MX" sz="2000" dirty="0" smtClean="0">
                <a:solidFill>
                  <a:schemeClr val="tx1"/>
                </a:solidFill>
              </a:rPr>
              <a:t>Ley </a:t>
            </a:r>
            <a:r>
              <a:rPr lang="es-MX" sz="2000" dirty="0">
                <a:solidFill>
                  <a:schemeClr val="tx1"/>
                </a:solidFill>
              </a:rPr>
              <a:t>N° 20.530, que crea el Ministerio de Desarrollo Social, entregándole nuevas funciones a este Ministerio y al Comité de Desarrollo Social y creando la Subsecretaría de la Niñez</a:t>
            </a:r>
            <a:endParaRPr lang="es-CL" sz="2000" dirty="0">
              <a:solidFill>
                <a:schemeClr val="tx1"/>
              </a:solidFill>
            </a:endParaRPr>
          </a:p>
        </p:txBody>
      </p:sp>
      <p:sp>
        <p:nvSpPr>
          <p:cNvPr id="15" name="Rectángulo redondeado 14"/>
          <p:cNvSpPr/>
          <p:nvPr/>
        </p:nvSpPr>
        <p:spPr>
          <a:xfrm>
            <a:off x="1635886" y="2213750"/>
            <a:ext cx="6614838" cy="422170"/>
          </a:xfrm>
          <a:prstGeom prst="roundRect">
            <a:avLst/>
          </a:prstGeom>
          <a:noFill/>
          <a:ln w="25400">
            <a:solidFill>
              <a:srgbClr val="009B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 smtClean="0">
                <a:solidFill>
                  <a:schemeClr val="tx1"/>
                </a:solidFill>
              </a:rPr>
              <a:t>Defensoría </a:t>
            </a:r>
            <a:r>
              <a:rPr lang="es-MX" sz="2000" dirty="0">
                <a:solidFill>
                  <a:schemeClr val="tx1"/>
                </a:solidFill>
              </a:rPr>
              <a:t>de la Niñez</a:t>
            </a:r>
            <a:endParaRPr lang="es-CL" sz="2000" dirty="0">
              <a:solidFill>
                <a:schemeClr val="tx1"/>
              </a:solidFill>
            </a:endParaRPr>
          </a:p>
        </p:txBody>
      </p:sp>
      <p:sp>
        <p:nvSpPr>
          <p:cNvPr id="16" name="Rectángulo redondeado 15"/>
          <p:cNvSpPr/>
          <p:nvPr/>
        </p:nvSpPr>
        <p:spPr>
          <a:xfrm>
            <a:off x="1635886" y="2775562"/>
            <a:ext cx="6614838" cy="488011"/>
          </a:xfrm>
          <a:prstGeom prst="roundRect">
            <a:avLst/>
          </a:prstGeom>
          <a:noFill/>
          <a:ln w="25400">
            <a:solidFill>
              <a:srgbClr val="009B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 smtClean="0">
                <a:solidFill>
                  <a:schemeClr val="tx1"/>
                </a:solidFill>
              </a:rPr>
              <a:t>Servicio Nacional de Reinserción Social Juvenil</a:t>
            </a:r>
            <a:endParaRPr lang="es-CL" sz="2000" dirty="0">
              <a:solidFill>
                <a:schemeClr val="tx1"/>
              </a:solidFill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1635886" y="3478813"/>
            <a:ext cx="6614838" cy="381484"/>
          </a:xfrm>
          <a:prstGeom prst="roundRect">
            <a:avLst/>
          </a:prstGeom>
          <a:noFill/>
          <a:ln w="25400">
            <a:solidFill>
              <a:srgbClr val="009B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schemeClr val="tx1"/>
                </a:solidFill>
              </a:rPr>
              <a:t>Servicio Nacional de Protección Especializada</a:t>
            </a:r>
            <a:endParaRPr lang="es-CL" sz="2000" dirty="0">
              <a:solidFill>
                <a:schemeClr val="tx1"/>
              </a:solidFill>
            </a:endParaRPr>
          </a:p>
        </p:txBody>
      </p:sp>
      <p:sp>
        <p:nvSpPr>
          <p:cNvPr id="20" name="Rectángulo redondeado 19"/>
          <p:cNvSpPr/>
          <p:nvPr/>
        </p:nvSpPr>
        <p:spPr>
          <a:xfrm>
            <a:off x="1635886" y="4025106"/>
            <a:ext cx="6614838" cy="897648"/>
          </a:xfrm>
          <a:prstGeom prst="roundRect">
            <a:avLst/>
          </a:prstGeom>
          <a:noFill/>
          <a:ln w="25400">
            <a:solidFill>
              <a:srgbClr val="009B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 smtClean="0">
                <a:solidFill>
                  <a:schemeClr val="tx1"/>
                </a:solidFill>
              </a:rPr>
              <a:t>Modifica </a:t>
            </a:r>
            <a:r>
              <a:rPr lang="es-MX" sz="2000" dirty="0">
                <a:solidFill>
                  <a:schemeClr val="tx1"/>
                </a:solidFill>
              </a:rPr>
              <a:t>el sistema de financiamiento por subvención de las prestaciones de protección especial de derechos ejecutadas por organizaciones </a:t>
            </a:r>
            <a:r>
              <a:rPr lang="es-MX" sz="2000" dirty="0" smtClean="0">
                <a:solidFill>
                  <a:schemeClr val="tx1"/>
                </a:solidFill>
              </a:rPr>
              <a:t>colaboradoras</a:t>
            </a:r>
            <a:endParaRPr lang="es-CL" sz="2000" dirty="0">
              <a:solidFill>
                <a:schemeClr val="tx1"/>
              </a:solidFill>
            </a:endParaRPr>
          </a:p>
        </p:txBody>
      </p:sp>
      <p:sp>
        <p:nvSpPr>
          <p:cNvPr id="21" name="Rectángulo redondeado 20"/>
          <p:cNvSpPr/>
          <p:nvPr/>
        </p:nvSpPr>
        <p:spPr>
          <a:xfrm>
            <a:off x="1635886" y="5103365"/>
            <a:ext cx="6614838" cy="486183"/>
          </a:xfrm>
          <a:prstGeom prst="roundRect">
            <a:avLst/>
          </a:prstGeom>
          <a:noFill/>
          <a:ln w="25400">
            <a:solidFill>
              <a:srgbClr val="009B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 smtClean="0">
                <a:solidFill>
                  <a:schemeClr val="tx1"/>
                </a:solidFill>
              </a:rPr>
              <a:t>Reforma </a:t>
            </a:r>
            <a:r>
              <a:rPr lang="es-MX" sz="2000" dirty="0">
                <a:solidFill>
                  <a:schemeClr val="tx1"/>
                </a:solidFill>
              </a:rPr>
              <a:t>a la ley de Tribunales de Familia N° 19.968</a:t>
            </a:r>
            <a:endParaRPr lang="es-CL" sz="2000" dirty="0">
              <a:solidFill>
                <a:schemeClr val="tx1"/>
              </a:solidFill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9149788" y="146951"/>
            <a:ext cx="2678599" cy="640424"/>
          </a:xfrm>
          <a:prstGeom prst="roundRect">
            <a:avLst/>
          </a:prstGeom>
          <a:noFill/>
          <a:ln w="25400">
            <a:solidFill>
              <a:srgbClr val="009B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dirty="0" smtClean="0">
                <a:solidFill>
                  <a:schemeClr val="tx1"/>
                </a:solidFill>
              </a:rPr>
              <a:t>Segundo Trámite Constitucional (Comisión Especial de Infancia, Senado)</a:t>
            </a:r>
            <a:endParaRPr lang="es-CL" sz="1400" dirty="0">
              <a:solidFill>
                <a:schemeClr val="tx1"/>
              </a:solidFill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9149790" y="2782203"/>
            <a:ext cx="2678599" cy="457702"/>
          </a:xfrm>
          <a:prstGeom prst="roundRect">
            <a:avLst/>
          </a:prstGeom>
          <a:noFill/>
          <a:ln w="25400">
            <a:solidFill>
              <a:srgbClr val="009B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dirty="0" smtClean="0">
                <a:solidFill>
                  <a:schemeClr val="tx1"/>
                </a:solidFill>
              </a:rPr>
              <a:t>Primer Trámite Constitucional (Senado)</a:t>
            </a:r>
            <a:endParaRPr lang="es-CL" sz="14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9149790" y="3479046"/>
            <a:ext cx="2678599" cy="381251"/>
          </a:xfrm>
          <a:prstGeom prst="roundRect">
            <a:avLst/>
          </a:prstGeom>
          <a:noFill/>
          <a:ln w="25400">
            <a:solidFill>
              <a:srgbClr val="009B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dirty="0" smtClean="0">
                <a:solidFill>
                  <a:schemeClr val="tx1"/>
                </a:solidFill>
              </a:rPr>
              <a:t>Primer Trámite Constitucional (C. Diputados)</a:t>
            </a:r>
            <a:endParaRPr lang="es-CL" sz="1400" dirty="0">
              <a:solidFill>
                <a:schemeClr val="tx1"/>
              </a:solidFill>
            </a:endParaRPr>
          </a:p>
        </p:txBody>
      </p:sp>
      <p:sp>
        <p:nvSpPr>
          <p:cNvPr id="18" name="Rectángulo redondeado 17"/>
          <p:cNvSpPr/>
          <p:nvPr/>
        </p:nvSpPr>
        <p:spPr>
          <a:xfrm>
            <a:off x="9149794" y="1232805"/>
            <a:ext cx="2678599" cy="457702"/>
          </a:xfrm>
          <a:prstGeom prst="roundRect">
            <a:avLst/>
          </a:prstGeom>
          <a:noFill/>
          <a:ln w="25400">
            <a:solidFill>
              <a:srgbClr val="009B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dirty="0" smtClean="0">
                <a:solidFill>
                  <a:schemeClr val="tx1"/>
                </a:solidFill>
              </a:rPr>
              <a:t>Tramitación finalizada</a:t>
            </a:r>
            <a:endParaRPr lang="es-CL" sz="1400" dirty="0">
              <a:solidFill>
                <a:schemeClr val="tx1"/>
              </a:solidFill>
            </a:endParaRPr>
          </a:p>
        </p:txBody>
      </p:sp>
      <p:sp>
        <p:nvSpPr>
          <p:cNvPr id="19" name="Rectángulo redondeado 18"/>
          <p:cNvSpPr/>
          <p:nvPr/>
        </p:nvSpPr>
        <p:spPr>
          <a:xfrm>
            <a:off x="9149794" y="2232339"/>
            <a:ext cx="2678599" cy="374482"/>
          </a:xfrm>
          <a:prstGeom prst="roundRect">
            <a:avLst/>
          </a:prstGeom>
          <a:noFill/>
          <a:ln w="25400">
            <a:solidFill>
              <a:srgbClr val="009B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dirty="0">
                <a:solidFill>
                  <a:schemeClr val="tx1"/>
                </a:solidFill>
              </a:rPr>
              <a:t>Tramitación finalizada</a:t>
            </a:r>
          </a:p>
        </p:txBody>
      </p:sp>
      <p:cxnSp>
        <p:nvCxnSpPr>
          <p:cNvPr id="3" name="Conector recto 2"/>
          <p:cNvCxnSpPr>
            <a:stCxn id="4" idx="3"/>
            <a:endCxn id="10" idx="1"/>
          </p:cNvCxnSpPr>
          <p:nvPr/>
        </p:nvCxnSpPr>
        <p:spPr>
          <a:xfrm flipV="1">
            <a:off x="8250724" y="467163"/>
            <a:ext cx="899064" cy="3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/>
          <p:cNvCxnSpPr>
            <a:stCxn id="8" idx="3"/>
          </p:cNvCxnSpPr>
          <p:nvPr/>
        </p:nvCxnSpPr>
        <p:spPr>
          <a:xfrm>
            <a:off x="8250724" y="1452083"/>
            <a:ext cx="8990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>
            <a:stCxn id="15" idx="3"/>
            <a:endCxn id="19" idx="1"/>
          </p:cNvCxnSpPr>
          <p:nvPr/>
        </p:nvCxnSpPr>
        <p:spPr>
          <a:xfrm flipV="1">
            <a:off x="8250724" y="2419580"/>
            <a:ext cx="899070" cy="52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>
            <a:stCxn id="17" idx="3"/>
            <a:endCxn id="14" idx="1"/>
          </p:cNvCxnSpPr>
          <p:nvPr/>
        </p:nvCxnSpPr>
        <p:spPr>
          <a:xfrm>
            <a:off x="8250724" y="3669555"/>
            <a:ext cx="899066" cy="1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/>
          <p:cNvCxnSpPr>
            <a:stCxn id="16" idx="3"/>
            <a:endCxn id="12" idx="1"/>
          </p:cNvCxnSpPr>
          <p:nvPr/>
        </p:nvCxnSpPr>
        <p:spPr>
          <a:xfrm flipV="1">
            <a:off x="8250724" y="3011054"/>
            <a:ext cx="899066" cy="8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ángulo redondeado 28"/>
          <p:cNvSpPr/>
          <p:nvPr/>
        </p:nvSpPr>
        <p:spPr>
          <a:xfrm>
            <a:off x="9149790" y="5119167"/>
            <a:ext cx="2678599" cy="457702"/>
          </a:xfrm>
          <a:prstGeom prst="roundRect">
            <a:avLst/>
          </a:prstGeom>
          <a:noFill/>
          <a:ln w="25400">
            <a:solidFill>
              <a:srgbClr val="009B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dirty="0" smtClean="0">
                <a:solidFill>
                  <a:schemeClr val="tx1"/>
                </a:solidFill>
              </a:rPr>
              <a:t>A la espera de la aprobación del Sistema de Garantías</a:t>
            </a:r>
            <a:endParaRPr lang="es-CL" sz="1400" dirty="0">
              <a:solidFill>
                <a:schemeClr val="tx1"/>
              </a:solidFill>
            </a:endParaRPr>
          </a:p>
        </p:txBody>
      </p:sp>
      <p:cxnSp>
        <p:nvCxnSpPr>
          <p:cNvPr id="31" name="Conector recto 30"/>
          <p:cNvCxnSpPr>
            <a:stCxn id="21" idx="3"/>
            <a:endCxn id="29" idx="1"/>
          </p:cNvCxnSpPr>
          <p:nvPr/>
        </p:nvCxnSpPr>
        <p:spPr>
          <a:xfrm>
            <a:off x="8250724" y="5346457"/>
            <a:ext cx="899066" cy="15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ángulo redondeado 32"/>
          <p:cNvSpPr/>
          <p:nvPr/>
        </p:nvSpPr>
        <p:spPr>
          <a:xfrm>
            <a:off x="9149789" y="4241857"/>
            <a:ext cx="2678599" cy="457702"/>
          </a:xfrm>
          <a:prstGeom prst="roundRect">
            <a:avLst/>
          </a:prstGeom>
          <a:noFill/>
          <a:ln w="25400">
            <a:solidFill>
              <a:srgbClr val="009B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dirty="0" smtClean="0">
                <a:solidFill>
                  <a:schemeClr val="tx1"/>
                </a:solidFill>
              </a:rPr>
              <a:t> En Proyectos de ley 4 y 5 e iniciativa de aumento banda</a:t>
            </a:r>
            <a:endParaRPr lang="es-CL" sz="1400" dirty="0">
              <a:solidFill>
                <a:schemeClr val="tx1"/>
              </a:solidFill>
            </a:endParaRPr>
          </a:p>
        </p:txBody>
      </p:sp>
      <p:cxnSp>
        <p:nvCxnSpPr>
          <p:cNvPr id="35" name="Conector recto 34"/>
          <p:cNvCxnSpPr>
            <a:stCxn id="20" idx="3"/>
            <a:endCxn id="33" idx="1"/>
          </p:cNvCxnSpPr>
          <p:nvPr/>
        </p:nvCxnSpPr>
        <p:spPr>
          <a:xfrm flipV="1">
            <a:off x="8250724" y="4470708"/>
            <a:ext cx="899065" cy="3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Elipse 38"/>
          <p:cNvSpPr/>
          <p:nvPr/>
        </p:nvSpPr>
        <p:spPr>
          <a:xfrm>
            <a:off x="1076325" y="232715"/>
            <a:ext cx="457200" cy="45283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1</a:t>
            </a:r>
            <a:endParaRPr lang="es-CL" dirty="0"/>
          </a:p>
        </p:txBody>
      </p:sp>
      <p:sp>
        <p:nvSpPr>
          <p:cNvPr id="41" name="Elipse 40"/>
          <p:cNvSpPr/>
          <p:nvPr/>
        </p:nvSpPr>
        <p:spPr>
          <a:xfrm>
            <a:off x="1076325" y="1211926"/>
            <a:ext cx="457200" cy="45283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2</a:t>
            </a:r>
            <a:endParaRPr lang="es-CL" dirty="0"/>
          </a:p>
        </p:txBody>
      </p:sp>
      <p:sp>
        <p:nvSpPr>
          <p:cNvPr id="42" name="Elipse 41"/>
          <p:cNvSpPr/>
          <p:nvPr/>
        </p:nvSpPr>
        <p:spPr>
          <a:xfrm>
            <a:off x="1076325" y="2216321"/>
            <a:ext cx="457200" cy="45283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3</a:t>
            </a:r>
            <a:endParaRPr lang="es-CL" dirty="0"/>
          </a:p>
        </p:txBody>
      </p:sp>
      <p:sp>
        <p:nvSpPr>
          <p:cNvPr id="43" name="Elipse 42"/>
          <p:cNvSpPr/>
          <p:nvPr/>
        </p:nvSpPr>
        <p:spPr>
          <a:xfrm>
            <a:off x="1076325" y="2796372"/>
            <a:ext cx="457200" cy="45283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4</a:t>
            </a:r>
            <a:endParaRPr lang="es-CL" dirty="0"/>
          </a:p>
        </p:txBody>
      </p:sp>
      <p:sp>
        <p:nvSpPr>
          <p:cNvPr id="44" name="Elipse 43"/>
          <p:cNvSpPr/>
          <p:nvPr/>
        </p:nvSpPr>
        <p:spPr>
          <a:xfrm>
            <a:off x="1076325" y="3441964"/>
            <a:ext cx="457200" cy="45283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5</a:t>
            </a:r>
            <a:endParaRPr lang="es-CL" dirty="0"/>
          </a:p>
        </p:txBody>
      </p:sp>
      <p:sp>
        <p:nvSpPr>
          <p:cNvPr id="45" name="Elipse 44"/>
          <p:cNvSpPr/>
          <p:nvPr/>
        </p:nvSpPr>
        <p:spPr>
          <a:xfrm>
            <a:off x="1076325" y="4265749"/>
            <a:ext cx="457200" cy="45283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6</a:t>
            </a:r>
            <a:endParaRPr lang="es-CL" dirty="0"/>
          </a:p>
        </p:txBody>
      </p:sp>
      <p:sp>
        <p:nvSpPr>
          <p:cNvPr id="46" name="Elipse 45"/>
          <p:cNvSpPr/>
          <p:nvPr/>
        </p:nvSpPr>
        <p:spPr>
          <a:xfrm>
            <a:off x="1076325" y="5105155"/>
            <a:ext cx="457200" cy="45283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7</a:t>
            </a:r>
            <a:endParaRPr lang="es-CL" dirty="0"/>
          </a:p>
        </p:txBody>
      </p:sp>
      <p:sp>
        <p:nvSpPr>
          <p:cNvPr id="56" name="Rectángulo redondeado 55"/>
          <p:cNvSpPr/>
          <p:nvPr/>
        </p:nvSpPr>
        <p:spPr>
          <a:xfrm>
            <a:off x="1635885" y="5766064"/>
            <a:ext cx="6614838" cy="568061"/>
          </a:xfrm>
          <a:prstGeom prst="roundRect">
            <a:avLst/>
          </a:prstGeom>
          <a:noFill/>
          <a:ln w="25400">
            <a:solidFill>
              <a:srgbClr val="009B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schemeClr val="tx1"/>
                </a:solidFill>
              </a:rPr>
              <a:t>Proyecto de ley Reforma integral al sistema de adopción en Chile</a:t>
            </a:r>
            <a:endParaRPr lang="es-CL" sz="2000" dirty="0">
              <a:solidFill>
                <a:schemeClr val="tx1"/>
              </a:solidFill>
            </a:endParaRPr>
          </a:p>
        </p:txBody>
      </p:sp>
      <p:sp>
        <p:nvSpPr>
          <p:cNvPr id="57" name="Rectángulo redondeado 56"/>
          <p:cNvSpPr/>
          <p:nvPr/>
        </p:nvSpPr>
        <p:spPr>
          <a:xfrm>
            <a:off x="9149788" y="5821243"/>
            <a:ext cx="2678599" cy="457702"/>
          </a:xfrm>
          <a:prstGeom prst="roundRect">
            <a:avLst/>
          </a:prstGeom>
          <a:noFill/>
          <a:ln w="25400">
            <a:solidFill>
              <a:srgbClr val="009B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dirty="0">
                <a:solidFill>
                  <a:schemeClr val="tx1"/>
                </a:solidFill>
              </a:rPr>
              <a:t>Primer trámite </a:t>
            </a:r>
            <a:r>
              <a:rPr lang="es-CL" sz="1400" dirty="0" smtClean="0">
                <a:solidFill>
                  <a:schemeClr val="tx1"/>
                </a:solidFill>
              </a:rPr>
              <a:t>constitucional (C. Diputados)</a:t>
            </a:r>
            <a:endParaRPr lang="es-CL" sz="1400" dirty="0">
              <a:solidFill>
                <a:schemeClr val="tx1"/>
              </a:solidFill>
            </a:endParaRPr>
          </a:p>
        </p:txBody>
      </p:sp>
      <p:sp>
        <p:nvSpPr>
          <p:cNvPr id="58" name="Elipse 57"/>
          <p:cNvSpPr/>
          <p:nvPr/>
        </p:nvSpPr>
        <p:spPr>
          <a:xfrm>
            <a:off x="1076324" y="5767854"/>
            <a:ext cx="457200" cy="45283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8</a:t>
            </a:r>
            <a:endParaRPr lang="es-CL" dirty="0"/>
          </a:p>
        </p:txBody>
      </p:sp>
      <p:cxnSp>
        <p:nvCxnSpPr>
          <p:cNvPr id="37" name="Conector recto 36"/>
          <p:cNvCxnSpPr>
            <a:stCxn id="56" idx="3"/>
            <a:endCxn id="57" idx="1"/>
          </p:cNvCxnSpPr>
          <p:nvPr/>
        </p:nvCxnSpPr>
        <p:spPr>
          <a:xfrm flipV="1">
            <a:off x="8250723" y="6050094"/>
            <a:ext cx="89906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4444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b="1" dirty="0" smtClean="0">
                <a:solidFill>
                  <a:schemeClr val="accent2"/>
                </a:solidFill>
                <a:ea typeface="Calibri" charset="0"/>
                <a:cs typeface="Calibri" charset="0"/>
              </a:rPr>
              <a:t>Sistema de Garant</a:t>
            </a:r>
            <a:r>
              <a:rPr lang="es-CL" b="1" dirty="0" smtClean="0">
                <a:solidFill>
                  <a:schemeClr val="accent2"/>
                </a:solidFill>
                <a:ea typeface="Calibri" charset="0"/>
                <a:cs typeface="Calibri" charset="0"/>
              </a:rPr>
              <a:t>ías de los derechos de los niños, niñas y adolescentes (SGDNNA). </a:t>
            </a:r>
            <a:r>
              <a:rPr lang="es-CL" b="1" dirty="0">
                <a:solidFill>
                  <a:schemeClr val="accent2"/>
                </a:solidFill>
                <a:ea typeface="Calibri" charset="0"/>
                <a:cs typeface="Calibri" charset="0"/>
              </a:rPr>
              <a:t/>
            </a:r>
            <a:br>
              <a:rPr lang="es-CL" b="1" dirty="0">
                <a:solidFill>
                  <a:schemeClr val="accent2"/>
                </a:solidFill>
                <a:ea typeface="Calibri" charset="0"/>
                <a:cs typeface="Calibri" charset="0"/>
              </a:rPr>
            </a:br>
            <a:r>
              <a:rPr lang="es-CL" b="1" dirty="0" smtClean="0">
                <a:solidFill>
                  <a:schemeClr val="accent2"/>
                </a:solidFill>
                <a:ea typeface="Calibri" charset="0"/>
                <a:cs typeface="Calibri" charset="0"/>
              </a:rPr>
              <a:t> 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462051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9247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ángulo 18"/>
          <p:cNvSpPr/>
          <p:nvPr/>
        </p:nvSpPr>
        <p:spPr>
          <a:xfrm>
            <a:off x="531202" y="4495213"/>
            <a:ext cx="11403623" cy="1458532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b="1" dirty="0" smtClean="0">
                <a:solidFill>
                  <a:srgbClr val="009BA6"/>
                </a:solidFill>
              </a:rPr>
              <a:t>La Triple captura: DIPRES y la presión sobre el gasto: focalización por sobre universalización. Una administración centrada en la reparación y el control de grupos vulnerables (SENAME/LRPA) y </a:t>
            </a:r>
            <a:r>
              <a:rPr lang="es-CL" sz="2400" b="1" dirty="0" smtClean="0">
                <a:solidFill>
                  <a:srgbClr val="009BA6"/>
                </a:solidFill>
              </a:rPr>
              <a:t>captura del regulador e i</a:t>
            </a:r>
            <a:r>
              <a:rPr lang="es-CL" sz="2400" b="1" dirty="0" smtClean="0">
                <a:solidFill>
                  <a:srgbClr val="009BA6"/>
                </a:solidFill>
              </a:rPr>
              <a:t>ndefinici</a:t>
            </a:r>
            <a:r>
              <a:rPr lang="es-CL" sz="2400" b="1" dirty="0" smtClean="0">
                <a:solidFill>
                  <a:srgbClr val="009BA6"/>
                </a:solidFill>
              </a:rPr>
              <a:t>ón del sistema de provisión mixta </a:t>
            </a:r>
            <a:endParaRPr lang="es-CL" dirty="0"/>
          </a:p>
        </p:txBody>
      </p:sp>
      <p:sp>
        <p:nvSpPr>
          <p:cNvPr id="20" name="Rectángulo 19"/>
          <p:cNvSpPr/>
          <p:nvPr/>
        </p:nvSpPr>
        <p:spPr>
          <a:xfrm>
            <a:off x="457576" y="2982491"/>
            <a:ext cx="11403623" cy="1226585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" name="Rectángulo 2"/>
          <p:cNvSpPr/>
          <p:nvPr/>
        </p:nvSpPr>
        <p:spPr>
          <a:xfrm>
            <a:off x="494389" y="1253907"/>
            <a:ext cx="11403623" cy="1226585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Rectángulo 4"/>
          <p:cNvSpPr/>
          <p:nvPr/>
        </p:nvSpPr>
        <p:spPr>
          <a:xfrm>
            <a:off x="531202" y="21209"/>
            <a:ext cx="11337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4000" b="1" dirty="0" smtClean="0">
                <a:solidFill>
                  <a:srgbClr val="ED7D31"/>
                </a:solidFill>
                <a:ea typeface="Calibri" charset="0"/>
                <a:cs typeface="Calibri" charset="0"/>
              </a:rPr>
              <a:t>Condicionantes</a:t>
            </a:r>
            <a:r>
              <a:rPr lang="es-CL" sz="4000" b="1" dirty="0">
                <a:solidFill>
                  <a:srgbClr val="ED7D31"/>
                </a:solidFill>
                <a:ea typeface="Calibri" charset="0"/>
                <a:cs typeface="Calibri" charset="0"/>
              </a:rPr>
              <a:t>: </a:t>
            </a:r>
            <a:r>
              <a:rPr lang="es-CL" sz="4000" b="1" dirty="0" smtClean="0">
                <a:solidFill>
                  <a:srgbClr val="ED7D31"/>
                </a:solidFill>
                <a:ea typeface="Calibri" charset="0"/>
                <a:cs typeface="Calibri" charset="0"/>
              </a:rPr>
              <a:t>por </a:t>
            </a:r>
            <a:r>
              <a:rPr lang="es-CL" sz="4000" b="1" dirty="0">
                <a:solidFill>
                  <a:srgbClr val="ED7D31"/>
                </a:solidFill>
                <a:ea typeface="Calibri" charset="0"/>
                <a:cs typeface="Calibri" charset="0"/>
              </a:rPr>
              <a:t>qué mas de 25 años de </a:t>
            </a:r>
            <a:r>
              <a:rPr lang="es-CL" sz="4000" b="1" dirty="0" smtClean="0">
                <a:solidFill>
                  <a:srgbClr val="ED7D31"/>
                </a:solidFill>
                <a:ea typeface="Calibri" charset="0"/>
                <a:cs typeface="Calibri" charset="0"/>
              </a:rPr>
              <a:t>espera</a:t>
            </a:r>
            <a:r>
              <a:rPr lang="es-CL" sz="4000" dirty="0" smtClean="0"/>
              <a:t> </a:t>
            </a:r>
            <a:endParaRPr lang="es-CL" sz="4000" b="1" dirty="0">
              <a:solidFill>
                <a:srgbClr val="ED7D31"/>
              </a:solidFill>
              <a:ea typeface="Calibri" charset="0"/>
              <a:cs typeface="Calibri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31202" y="1296063"/>
            <a:ext cx="11329576" cy="1493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_tradnl" sz="2400" b="1" dirty="0">
                <a:solidFill>
                  <a:srgbClr val="009BA6"/>
                </a:solidFill>
              </a:rPr>
              <a:t>Un atraso/ inercia  histórico que la CDN no logra quebrar: el peso de la noche</a:t>
            </a:r>
            <a:r>
              <a:rPr lang="es-ES_tradnl" sz="2400" kern="0" dirty="0">
                <a:solidFill>
                  <a:sysClr val="windowText" lastClr="000000"/>
                </a:solidFill>
              </a:rPr>
              <a:t>. </a:t>
            </a:r>
            <a:r>
              <a:rPr lang="es-CL" sz="2400" kern="0" dirty="0">
                <a:solidFill>
                  <a:sysClr val="windowText" lastClr="000000"/>
                </a:solidFill>
              </a:rPr>
              <a:t>La dinámica de la transacción o inmovilismo (Cillero en Pilotti, 1994): ejemplos filiación, LRPA, Adopción… reforma al Sename: incapacidad de desarrollar un sistema coherente</a:t>
            </a:r>
            <a:r>
              <a:rPr lang="es-CL" sz="2400" b="1" kern="0" dirty="0">
                <a:solidFill>
                  <a:sysClr val="windowText" lastClr="000000"/>
                </a:solidFill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ES_tradnl" b="1" dirty="0">
              <a:solidFill>
                <a:srgbClr val="009BA6"/>
              </a:solidFill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531202" y="2887378"/>
            <a:ext cx="11329576" cy="1673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L" sz="2400" b="1" dirty="0">
                <a:solidFill>
                  <a:srgbClr val="009BA6"/>
                </a:solidFill>
              </a:rPr>
              <a:t>Énfasis en el ejercicio de los derechos y el desarrollo vs. Vulnerabilidad y protección. </a:t>
            </a:r>
            <a:r>
              <a:rPr lang="es-CL" sz="2400" kern="0" dirty="0">
                <a:solidFill>
                  <a:sysClr val="windowText" lastClr="000000"/>
                </a:solidFill>
              </a:rPr>
              <a:t>¿bienestar, derechos o </a:t>
            </a:r>
            <a:r>
              <a:rPr lang="es-CL" sz="2400" kern="0" dirty="0" smtClean="0">
                <a:solidFill>
                  <a:sysClr val="windowText" lastClr="000000"/>
                </a:solidFill>
              </a:rPr>
              <a:t>protección</a:t>
            </a:r>
            <a:r>
              <a:rPr lang="es-CL" sz="2400" dirty="0" smtClean="0"/>
              <a:t>?</a:t>
            </a:r>
            <a:r>
              <a:rPr lang="es-CL" sz="2400" kern="0" dirty="0" smtClean="0">
                <a:solidFill>
                  <a:sysClr val="windowText" lastClr="000000"/>
                </a:solidFill>
              </a:rPr>
              <a:t>. El </a:t>
            </a:r>
            <a:r>
              <a:rPr lang="es-CL" sz="2400" kern="0" dirty="0" smtClean="0">
                <a:solidFill>
                  <a:sysClr val="windowText" lastClr="000000"/>
                </a:solidFill>
              </a:rPr>
              <a:t>reconocimiento </a:t>
            </a:r>
            <a:r>
              <a:rPr lang="es-CL" sz="2400" kern="0" dirty="0" smtClean="0">
                <a:solidFill>
                  <a:sysClr val="windowText" lastClr="000000"/>
                </a:solidFill>
              </a:rPr>
              <a:t>del niño como sujeto de derecho un  pilar no consolidado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09164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3792985" y="2011404"/>
            <a:ext cx="1907198" cy="1231546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FALTA DE ACUERDO SOBRE NECESIDAD DE UN SISTEMA 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481042" y="2011404"/>
            <a:ext cx="2072807" cy="1231546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DISEÑO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531202" y="21209"/>
            <a:ext cx="113494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4400" b="1" dirty="0">
                <a:solidFill>
                  <a:srgbClr val="ED7D31"/>
                </a:solidFill>
                <a:ea typeface="Calibri" charset="0"/>
                <a:cs typeface="Calibri" charset="0"/>
              </a:rPr>
              <a:t>Condicionantes del proceso de reformas </a:t>
            </a:r>
            <a:r>
              <a:rPr lang="es-ES_tradnl" sz="4400" b="1" dirty="0" smtClean="0">
                <a:solidFill>
                  <a:srgbClr val="ED7D31"/>
                </a:solidFill>
                <a:ea typeface="Calibri" charset="0"/>
                <a:cs typeface="Calibri" charset="0"/>
              </a:rPr>
              <a:t>legales</a:t>
            </a:r>
            <a:endParaRPr lang="es-ES_tradnl" sz="4400" b="1" dirty="0">
              <a:solidFill>
                <a:srgbClr val="ED7D31"/>
              </a:solidFill>
              <a:ea typeface="Calibri" charset="0"/>
              <a:cs typeface="Calibri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5800559" y="2011404"/>
            <a:ext cx="1907198" cy="1231546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FALTA DE UN DIAGNÓSTICO Y BASE EMPÍRICA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7802760" y="2011404"/>
            <a:ext cx="1907198" cy="1231546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</a:rPr>
              <a:t>FALTA DE LA CONSIDERACIÓN DE LA NIÑEZ COMO UN ACTOR ESTRATÉGICO </a:t>
            </a:r>
            <a:endParaRPr lang="es-CL" sz="1600" dirty="0">
              <a:solidFill>
                <a:schemeClr val="tx1"/>
              </a:solidFill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519525" y="3335526"/>
            <a:ext cx="2034324" cy="1231546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DELIBERACIÓN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544622" y="4659648"/>
            <a:ext cx="1995277" cy="1231546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IMPLEMENTACIÓN</a:t>
            </a:r>
            <a:endParaRPr lang="es-CL" sz="2000" dirty="0">
              <a:solidFill>
                <a:schemeClr val="tx1"/>
              </a:solidFill>
            </a:endParaRPr>
          </a:p>
        </p:txBody>
      </p:sp>
      <p:cxnSp>
        <p:nvCxnSpPr>
          <p:cNvPr id="3" name="Conector recto 2"/>
          <p:cNvCxnSpPr/>
          <p:nvPr/>
        </p:nvCxnSpPr>
        <p:spPr>
          <a:xfrm>
            <a:off x="2771775" y="1854554"/>
            <a:ext cx="0" cy="4171994"/>
          </a:xfrm>
          <a:prstGeom prst="line">
            <a:avLst/>
          </a:prstGeom>
          <a:ln w="57150">
            <a:solidFill>
              <a:srgbClr val="009B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/>
        </p:nvCxnSpPr>
        <p:spPr>
          <a:xfrm>
            <a:off x="2862627" y="2198864"/>
            <a:ext cx="9525" cy="3483373"/>
          </a:xfrm>
          <a:prstGeom prst="line">
            <a:avLst/>
          </a:prstGeom>
          <a:ln w="38100">
            <a:solidFill>
              <a:srgbClr val="00B2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/>
          <p:cNvSpPr/>
          <p:nvPr/>
        </p:nvSpPr>
        <p:spPr>
          <a:xfrm>
            <a:off x="9804961" y="4687147"/>
            <a:ext cx="1907198" cy="1231546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</a:rPr>
              <a:t>AUSENCIA DE ESTRATEGIAS DE TRANSICIÓN A LARGO PLAZO Y FRAGMENTACIÓN</a:t>
            </a:r>
            <a:endParaRPr lang="es-CL" sz="1600" dirty="0">
              <a:solidFill>
                <a:schemeClr val="tx1"/>
              </a:solidFill>
            </a:endParaRPr>
          </a:p>
        </p:txBody>
      </p:sp>
      <p:sp>
        <p:nvSpPr>
          <p:cNvPr id="27" name="Rectángulo 26"/>
          <p:cNvSpPr/>
          <p:nvPr/>
        </p:nvSpPr>
        <p:spPr>
          <a:xfrm>
            <a:off x="7781291" y="4687147"/>
            <a:ext cx="1907198" cy="1231546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</a:rPr>
              <a:t>PROFFESIONALES POCO ESPECIALIZADOS Y ALTA POLITIZACIÓN</a:t>
            </a:r>
            <a:endParaRPr lang="es-CL" sz="1600" dirty="0">
              <a:solidFill>
                <a:schemeClr val="tx1"/>
              </a:solidFill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5787138" y="4688166"/>
            <a:ext cx="1907198" cy="1231546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DEFICIENCIAS TÉCNICAS Y PRESUPUESTARIASEVERAS (LRPA)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9796913" y="2011404"/>
            <a:ext cx="1907198" cy="1231546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NO </a:t>
            </a:r>
            <a:r>
              <a:rPr lang="es-CL" sz="1600" dirty="0" smtClean="0">
                <a:solidFill>
                  <a:schemeClr val="tx1"/>
                </a:solidFill>
              </a:rPr>
              <a:t>COMPRENSIÓN DEL CONTENIDO Y TRASCENDENCIA DEL EHFOQUE DE DERECHOS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30" name="Rectángulo 29"/>
          <p:cNvSpPr/>
          <p:nvPr/>
        </p:nvSpPr>
        <p:spPr>
          <a:xfrm>
            <a:off x="3792985" y="4688166"/>
            <a:ext cx="1907198" cy="1231546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FALTA DE CONTINUIDAD 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31" name="Rectángulo 30"/>
          <p:cNvSpPr/>
          <p:nvPr/>
        </p:nvSpPr>
        <p:spPr>
          <a:xfrm>
            <a:off x="3795454" y="3349785"/>
            <a:ext cx="1907198" cy="1231546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FALTA DE VOLUNTAD POLITICA DE LOS ACTORES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32" name="Rectángulo 31"/>
          <p:cNvSpPr/>
          <p:nvPr/>
        </p:nvSpPr>
        <p:spPr>
          <a:xfrm>
            <a:off x="5800559" y="3349785"/>
            <a:ext cx="1907198" cy="1231546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</a:rPr>
              <a:t>NO HAY APRENDIZAJE HISTÓRICO Y ALTA MANIPULACIÓN POLITICA</a:t>
            </a:r>
            <a:endParaRPr lang="es-CL" sz="1600" dirty="0">
              <a:solidFill>
                <a:schemeClr val="tx1"/>
              </a:solidFill>
            </a:endParaRPr>
          </a:p>
        </p:txBody>
      </p:sp>
      <p:sp>
        <p:nvSpPr>
          <p:cNvPr id="33" name="Rectángulo 32"/>
          <p:cNvSpPr/>
          <p:nvPr/>
        </p:nvSpPr>
        <p:spPr>
          <a:xfrm>
            <a:off x="7802760" y="3349785"/>
            <a:ext cx="1907198" cy="1231546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DEBILIDAD EN EL PARLAMENTO Y FALTA DE PARTICIPACIÓN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34" name="Rectángulo 33"/>
          <p:cNvSpPr/>
          <p:nvPr/>
        </p:nvSpPr>
        <p:spPr>
          <a:xfrm>
            <a:off x="9804961" y="3349785"/>
            <a:ext cx="1907198" cy="1231546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DEBATE IDEOLOGIZADO Y PARCIAL: TEMAS EMBLEMÁTICOS</a:t>
            </a:r>
            <a:endParaRPr lang="es-C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385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4238358" y="2227496"/>
            <a:ext cx="1907198" cy="1581150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dirty="0" smtClean="0">
                <a:solidFill>
                  <a:schemeClr val="tx1"/>
                </a:solidFill>
              </a:rPr>
              <a:t>QUE EL SAT SEA CONSIDERADO COMO PARTE DEL SISTEMA DE GARANTÍAS</a:t>
            </a:r>
            <a:endParaRPr lang="es-CL" sz="2000" dirty="0">
              <a:solidFill>
                <a:schemeClr val="tx1"/>
              </a:solidFill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1614616" y="1631146"/>
            <a:ext cx="1907199" cy="596350"/>
          </a:xfrm>
          <a:prstGeom prst="rect">
            <a:avLst/>
          </a:prstGeom>
          <a:solidFill>
            <a:srgbClr val="009BA6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>
                <a:solidFill>
                  <a:schemeClr val="bg1"/>
                </a:solidFill>
              </a:rPr>
              <a:t>Objetivo</a:t>
            </a:r>
            <a:endParaRPr lang="es-CL" sz="2400" dirty="0">
              <a:solidFill>
                <a:schemeClr val="bg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269950" y="21209"/>
            <a:ext cx="1178325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4400" b="1" dirty="0" smtClean="0">
                <a:solidFill>
                  <a:srgbClr val="ED7D31"/>
                </a:solidFill>
                <a:ea typeface="Calibri" charset="0"/>
                <a:cs typeface="Calibri" charset="0"/>
              </a:rPr>
              <a:t>EL APORTE DEL SAT PARA FAVORECER TRANSFORMACIONES LEGISLATIVAS </a:t>
            </a:r>
            <a:endParaRPr lang="es-CL" sz="4400" b="1" dirty="0">
              <a:solidFill>
                <a:srgbClr val="ED7D31"/>
              </a:solidFill>
              <a:ea typeface="Calibri" charset="0"/>
              <a:cs typeface="Calibri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4238358" y="1631146"/>
            <a:ext cx="1907198" cy="596350"/>
          </a:xfrm>
          <a:prstGeom prst="rect">
            <a:avLst/>
          </a:prstGeom>
          <a:solidFill>
            <a:srgbClr val="009BA6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>
                <a:solidFill>
                  <a:schemeClr val="bg1"/>
                </a:solidFill>
              </a:rPr>
              <a:t>META </a:t>
            </a:r>
            <a:endParaRPr lang="es-CL" sz="2400" dirty="0">
              <a:solidFill>
                <a:schemeClr val="bg1"/>
              </a:solidFill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6862099" y="1631146"/>
            <a:ext cx="3907448" cy="596350"/>
          </a:xfrm>
          <a:prstGeom prst="rect">
            <a:avLst/>
          </a:prstGeom>
          <a:solidFill>
            <a:srgbClr val="009BA6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>
                <a:solidFill>
                  <a:schemeClr val="bg1"/>
                </a:solidFill>
              </a:rPr>
              <a:t>Resultados intermedios</a:t>
            </a:r>
            <a:endParaRPr lang="es-CL" sz="2400" dirty="0">
              <a:solidFill>
                <a:schemeClr val="bg1"/>
              </a:solidFill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1614616" y="2227496"/>
            <a:ext cx="1907198" cy="1581150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QUE LAS REFORMAS LEGALES SE AJUSTEN A NECESIDADE REALES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6862099" y="2221696"/>
            <a:ext cx="1907198" cy="1586950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GENERAR EVIDENCIA QUE PERMITA DESIDEOLOGIZAR EL DEBATE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35" name="Rectángulo 34"/>
          <p:cNvSpPr/>
          <p:nvPr/>
        </p:nvSpPr>
        <p:spPr>
          <a:xfrm>
            <a:off x="3995845" y="4703171"/>
            <a:ext cx="1907198" cy="1581150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>
                <a:solidFill>
                  <a:schemeClr val="tx1"/>
                </a:solidFill>
              </a:rPr>
              <a:t>MONITOREO Y EVALUACIÓN</a:t>
            </a:r>
            <a:endParaRPr lang="es-CL" sz="2400" dirty="0">
              <a:solidFill>
                <a:schemeClr val="tx1"/>
              </a:solidFill>
            </a:endParaRPr>
          </a:p>
        </p:txBody>
      </p:sp>
      <p:cxnSp>
        <p:nvCxnSpPr>
          <p:cNvPr id="4" name="Conector recto de flecha 3"/>
          <p:cNvCxnSpPr>
            <a:stCxn id="23" idx="3"/>
            <a:endCxn id="20" idx="1"/>
          </p:cNvCxnSpPr>
          <p:nvPr/>
        </p:nvCxnSpPr>
        <p:spPr>
          <a:xfrm>
            <a:off x="3521814" y="3018071"/>
            <a:ext cx="7165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>
            <a:stCxn id="20" idx="3"/>
            <a:endCxn id="29" idx="1"/>
          </p:cNvCxnSpPr>
          <p:nvPr/>
        </p:nvCxnSpPr>
        <p:spPr>
          <a:xfrm flipV="1">
            <a:off x="6145556" y="3015171"/>
            <a:ext cx="716543" cy="2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angular 37"/>
          <p:cNvCxnSpPr>
            <a:stCxn id="29" idx="2"/>
          </p:cNvCxnSpPr>
          <p:nvPr/>
        </p:nvCxnSpPr>
        <p:spPr>
          <a:xfrm rot="5400000">
            <a:off x="6162289" y="3134807"/>
            <a:ext cx="979570" cy="232724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/>
          <p:cNvCxnSpPr>
            <a:stCxn id="35" idx="3"/>
          </p:cNvCxnSpPr>
          <p:nvPr/>
        </p:nvCxnSpPr>
        <p:spPr>
          <a:xfrm>
            <a:off x="5903043" y="5493746"/>
            <a:ext cx="7165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ángulo 43"/>
          <p:cNvSpPr/>
          <p:nvPr/>
        </p:nvSpPr>
        <p:spPr>
          <a:xfrm>
            <a:off x="8862349" y="2221696"/>
            <a:ext cx="1907198" cy="1586950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</a:rPr>
              <a:t>  MODELO TEÓRICO SISTEMÁTICO QUE INTEGRE ASPECTOS DOCTRINARIOS Y EMPÍRICOS </a:t>
            </a:r>
            <a:endParaRPr lang="es-CL" sz="1600" dirty="0">
              <a:solidFill>
                <a:schemeClr val="tx1"/>
              </a:solidFill>
            </a:endParaRPr>
          </a:p>
        </p:txBody>
      </p:sp>
      <p:sp>
        <p:nvSpPr>
          <p:cNvPr id="48" name="Rectángulo 47"/>
          <p:cNvSpPr/>
          <p:nvPr/>
        </p:nvSpPr>
        <p:spPr>
          <a:xfrm>
            <a:off x="1971798" y="4716421"/>
            <a:ext cx="1907198" cy="1581150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>
                <a:solidFill>
                  <a:schemeClr val="tx1"/>
                </a:solidFill>
              </a:rPr>
              <a:t>INCIDENCIA LEGISLATIVA</a:t>
            </a:r>
            <a:endParaRPr lang="es-C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153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28778</TotalTime>
  <Words>524</Words>
  <Application>Microsoft Macintosh PowerPoint</Application>
  <PresentationFormat>Personalizado</PresentationFormat>
  <Paragraphs>68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Estado de Situación Agenda Legislativa</vt:lpstr>
      <vt:lpstr>Sistema de Garantías de los derechos de los niños, niñas y adolescentes (SGDNNA).   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Hoyos Mancilla Rodrigo</dc:creator>
  <cp:lastModifiedBy>Miguel Cillero</cp:lastModifiedBy>
  <cp:revision>272</cp:revision>
  <cp:lastPrinted>2018-03-07T18:09:30Z</cp:lastPrinted>
  <dcterms:created xsi:type="dcterms:W3CDTF">2018-01-08T15:52:49Z</dcterms:created>
  <dcterms:modified xsi:type="dcterms:W3CDTF">2018-08-14T00:03:25Z</dcterms:modified>
</cp:coreProperties>
</file>