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80" r:id="rId4"/>
    <p:sldId id="277" r:id="rId5"/>
    <p:sldId id="269" r:id="rId6"/>
    <p:sldId id="281" r:id="rId7"/>
    <p:sldId id="268" r:id="rId8"/>
    <p:sldId id="267" r:id="rId9"/>
    <p:sldId id="264" r:id="rId10"/>
    <p:sldId id="265" r:id="rId11"/>
    <p:sldId id="266" r:id="rId12"/>
    <p:sldId id="270" r:id="rId13"/>
    <p:sldId id="283" r:id="rId14"/>
    <p:sldId id="271" r:id="rId15"/>
    <p:sldId id="285" r:id="rId16"/>
    <p:sldId id="28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56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042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61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91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707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31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140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2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259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669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24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675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E14D-8D49-4AF5-AF11-486C706EC972}" type="datetimeFigureOut">
              <a:rPr lang="es-CL" smtClean="0"/>
              <a:t>13-08-2018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CE02A-0470-4625-A57A-763F6A8C1B7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42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5779" y="0"/>
            <a:ext cx="7112442" cy="6858000"/>
          </a:xfrm>
          <a:prstGeom prst="rect">
            <a:avLst/>
          </a:prstGeom>
          <a:solidFill>
            <a:srgbClr val="48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363" y="0"/>
            <a:ext cx="5878287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Imagen 3" descr="C:\Users\VAIO\Documents\FABIOLA\FABIOLA  31 ene 18\Conicyt 2013\Conicyt 2015\Página web\Logos\Escuela Trabajo Social UC.JPG">
            <a:extLst>
              <a:ext uri="{FF2B5EF4-FFF2-40B4-BE49-F238E27FC236}">
                <a16:creationId xmlns:a16="http://schemas.microsoft.com/office/drawing/2014/main" id="{59EEC367-966E-4CD4-8828-095FB01214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71" y="230353"/>
            <a:ext cx="2908092" cy="1483230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529C143-4442-4925-9EAF-73866EC7D636}"/>
              </a:ext>
            </a:extLst>
          </p:cNvPr>
          <p:cNvSpPr/>
          <p:nvPr/>
        </p:nvSpPr>
        <p:spPr>
          <a:xfrm>
            <a:off x="1548770" y="2957853"/>
            <a:ext cx="587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LA SENAMIZACIÓN DE LA CRISIS DE LA PROTECCIÓN DE LA INFANCIA: </a:t>
            </a:r>
          </a:p>
          <a:p>
            <a:pPr algn="ctr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UNA MIRADA RESTRICTIVA.</a:t>
            </a:r>
            <a:endParaRPr lang="es-CL" sz="20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517B06-7BA3-4320-8A62-EC134BC9F51B}"/>
              </a:ext>
            </a:extLst>
          </p:cNvPr>
          <p:cNvSpPr/>
          <p:nvPr/>
        </p:nvSpPr>
        <p:spPr>
          <a:xfrm>
            <a:off x="1666484" y="4588265"/>
            <a:ext cx="56428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Fabiola Cortez-Monroy M.</a:t>
            </a:r>
          </a:p>
          <a:p>
            <a:pPr algn="ctr"/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DEA en Sociologie, Université Catholique de Louvain </a:t>
            </a:r>
          </a:p>
          <a:p>
            <a:pPr algn="ctr"/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Académica Escuela de Trabajo Social </a:t>
            </a:r>
          </a:p>
          <a:p>
            <a:pPr algn="ctr"/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Pontificia Universidad Católica de Chile</a:t>
            </a:r>
          </a:p>
          <a:p>
            <a:pPr algn="ctr"/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Investigadora Proyecto FONDEF N°ID17I10033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A40D28-6508-40B6-9D28-10BD63C4E1FF}"/>
              </a:ext>
            </a:extLst>
          </p:cNvPr>
          <p:cNvSpPr txBox="1"/>
          <p:nvPr/>
        </p:nvSpPr>
        <p:spPr>
          <a:xfrm>
            <a:off x="2698230" y="6158886"/>
            <a:ext cx="3747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Santiago, 14 agosto 2018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79C3D2-3384-4C82-BDB9-8F91AEA8A71A}"/>
              </a:ext>
            </a:extLst>
          </p:cNvPr>
          <p:cNvSpPr/>
          <p:nvPr/>
        </p:nvSpPr>
        <p:spPr>
          <a:xfrm>
            <a:off x="1834656" y="1748268"/>
            <a:ext cx="5474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/>
              <a:t>SEMINARIO INNOVAR DESDE LA FALLA </a:t>
            </a:r>
          </a:p>
          <a:p>
            <a:pPr algn="ctr"/>
            <a:r>
              <a:rPr lang="es-CL" sz="1400" dirty="0"/>
              <a:t>Hacia un sistema de alerta temprana para sistemas y programas de infancia, desde un enfoque de derechos</a:t>
            </a:r>
          </a:p>
        </p:txBody>
      </p:sp>
    </p:spTree>
    <p:extLst>
      <p:ext uri="{BB962C8B-B14F-4D97-AF65-F5344CB8AC3E}">
        <p14:creationId xmlns:p14="http://schemas.microsoft.com/office/powerpoint/2010/main" val="264796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58F43C-3446-4712-BEA4-7C896C356804}"/>
              </a:ext>
            </a:extLst>
          </p:cNvPr>
          <p:cNvSpPr/>
          <p:nvPr/>
        </p:nvSpPr>
        <p:spPr>
          <a:xfrm>
            <a:off x="599154" y="1807980"/>
            <a:ext cx="7918040" cy="296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CL" sz="13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gran porcentaje de casos que no poseen información en la variable ‘cumplimiento de los objetivos de la intervención’, </a:t>
            </a:r>
            <a:r>
              <a:rPr lang="es-CL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imposibilita caracterizar adecuadamente a la población egresada de acuerdo a esta variable de interés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Fuente: SENAME (2016). Anuario Estadístico 2016. Santiago: Gobierno de Chile, Ministerio de Justicia y Derechos Humanos, </a:t>
            </a: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 201).</a:t>
            </a:r>
          </a:p>
        </p:txBody>
      </p:sp>
      <p:pic>
        <p:nvPicPr>
          <p:cNvPr id="1028" name="Picture 4" descr="https://d30y9cdsu7xlg0.cloudfront.net/png/542224-200.png">
            <a:extLst>
              <a:ext uri="{FF2B5EF4-FFF2-40B4-BE49-F238E27FC236}">
                <a16:creationId xmlns:a16="http://schemas.microsoft.com/office/drawing/2014/main" id="{ACCD7A34-DB06-4073-A62C-5F62DDAF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93" y="11082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8126F0-11EE-4E55-8096-241E5A3CBA1C}"/>
              </a:ext>
            </a:extLst>
          </p:cNvPr>
          <p:cNvSpPr txBox="1"/>
          <p:nvPr/>
        </p:nvSpPr>
        <p:spPr>
          <a:xfrm>
            <a:off x="3692627" y="738938"/>
            <a:ext cx="120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SENAME</a:t>
            </a:r>
          </a:p>
        </p:txBody>
      </p:sp>
    </p:spTree>
    <p:extLst>
      <p:ext uri="{BB962C8B-B14F-4D97-AF65-F5344CB8AC3E}">
        <p14:creationId xmlns:p14="http://schemas.microsoft.com/office/powerpoint/2010/main" val="311107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6475E3-7E69-416E-BCFC-E278A5348802}"/>
              </a:ext>
            </a:extLst>
          </p:cNvPr>
          <p:cNvSpPr/>
          <p:nvPr/>
        </p:nvSpPr>
        <p:spPr>
          <a:xfrm>
            <a:off x="575187" y="1557362"/>
            <a:ext cx="8397363" cy="165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existe un sistema de protección integral. Problemas sociales que pueden ser resueltos en el ámbito local, se judicializan, </a:t>
            </a: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principalmente en la determinación de las medidas de protección.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coordinación y articulación de los recursos existentes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de representación de los niños, niñas y adolescentes en los procedimientos de medidas de protección</a:t>
            </a:r>
          </a:p>
          <a:p>
            <a:pPr algn="just">
              <a:lnSpc>
                <a:spcPct val="107000"/>
              </a:lnSpc>
            </a:pP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s-CL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ABE7F87-5551-4370-855F-81BB7D5F1D4A}"/>
              </a:ext>
            </a:extLst>
          </p:cNvPr>
          <p:cNvSpPr/>
          <p:nvPr/>
        </p:nvSpPr>
        <p:spPr>
          <a:xfrm>
            <a:off x="575187" y="1087234"/>
            <a:ext cx="7698658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835" indent="-198835" algn="just">
              <a:lnSpc>
                <a:spcPct val="115000"/>
              </a:lnSpc>
            </a:pPr>
            <a:r>
              <a:rPr lang="es-ES_tradnl" sz="13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JUDICIALIZACIÓN DE LA PROTECCIÓN DE LA INFANCIA</a:t>
            </a:r>
          </a:p>
        </p:txBody>
      </p:sp>
      <p:pic>
        <p:nvPicPr>
          <p:cNvPr id="3074" name="Picture 2" descr="https://d30y9cdsu7xlg0.cloudfront.net/png/1486878-200.png">
            <a:extLst>
              <a:ext uri="{FF2B5EF4-FFF2-40B4-BE49-F238E27FC236}">
                <a16:creationId xmlns:a16="http://schemas.microsoft.com/office/drawing/2014/main" id="{60CA7D02-CB49-4E60-8151-B7B079ED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13" y="917358"/>
            <a:ext cx="713209" cy="7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E841473-8E9B-4386-B337-49334D8D69BC}"/>
              </a:ext>
            </a:extLst>
          </p:cNvPr>
          <p:cNvSpPr/>
          <p:nvPr/>
        </p:nvSpPr>
        <p:spPr>
          <a:xfrm>
            <a:off x="674738" y="6555525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600" dirty="0"/>
              <a:t>https://www.radioagricultura.cl/nacional/2018/06/07/tribunal-de-familia-devolvio-la-tutela-de-una-menor-a-su-madre-haitiana.html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236513-2DDA-4FEC-AC15-1126635A1ED7}"/>
              </a:ext>
            </a:extLst>
          </p:cNvPr>
          <p:cNvSpPr txBox="1"/>
          <p:nvPr/>
        </p:nvSpPr>
        <p:spPr>
          <a:xfrm>
            <a:off x="4719486" y="3308667"/>
            <a:ext cx="381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La negligencia parental muchas veces podría resolverse con una intervención más de tipo psicosocial </a:t>
            </a:r>
          </a:p>
        </p:txBody>
      </p:sp>
      <p:pic>
        <p:nvPicPr>
          <p:cNvPr id="12" name="Picture 4" descr="Resultado de imagen para niÃ±a haitiana madre vive en viÃ±a del mar y la cuida familia">
            <a:extLst>
              <a:ext uri="{FF2B5EF4-FFF2-40B4-BE49-F238E27FC236}">
                <a16:creationId xmlns:a16="http://schemas.microsoft.com/office/drawing/2014/main" id="{D8921127-FE59-43AC-A886-A44623F3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6" y="3228432"/>
            <a:ext cx="3672410" cy="25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0B277BD-7AEA-436C-87F7-59FE9943FFD1}"/>
              </a:ext>
            </a:extLst>
          </p:cNvPr>
          <p:cNvSpPr/>
          <p:nvPr/>
        </p:nvSpPr>
        <p:spPr>
          <a:xfrm>
            <a:off x="890266" y="2609701"/>
            <a:ext cx="339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800" dirty="0"/>
              <a:t>07 de Junio 2018</a:t>
            </a:r>
          </a:p>
          <a:p>
            <a:pPr algn="ctr"/>
            <a:r>
              <a:rPr lang="es-CL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Tribunal de Familia devolvió la tutela de una menor a su madre haitiana</a:t>
            </a:r>
          </a:p>
        </p:txBody>
      </p:sp>
    </p:spTree>
    <p:extLst>
      <p:ext uri="{BB962C8B-B14F-4D97-AF65-F5344CB8AC3E}">
        <p14:creationId xmlns:p14="http://schemas.microsoft.com/office/powerpoint/2010/main" val="87115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264E6DC-01E8-42EF-9AF1-7A33082D5819}"/>
              </a:ext>
            </a:extLst>
          </p:cNvPr>
          <p:cNvSpPr/>
          <p:nvPr/>
        </p:nvSpPr>
        <p:spPr>
          <a:xfrm>
            <a:off x="388374" y="884714"/>
            <a:ext cx="8100552" cy="572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AutoNum type="arabicPeriod" startAt="3"/>
            </a:pPr>
            <a:r>
              <a:rPr lang="es-CL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UTILIZACIÓN DE LA RED SENAME COMO RED COMPENSATORIA DE LAS DEFICIENCIAS EN LAS POLÍTICAS SOCIALES UNIVERSALES Y DE LA NO COORDINACIÓN DE LOS SERVICIOS</a:t>
            </a:r>
            <a:r>
              <a:rPr lang="es-ES_tradnl" sz="15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EN LAS POLÍTICAS PÚBLICAS DIRIGIDAS A LA INFANCIA.</a:t>
            </a:r>
          </a:p>
          <a:p>
            <a:pPr marL="342900" indent="-342900" algn="just">
              <a:lnSpc>
                <a:spcPct val="107000"/>
              </a:lnSpc>
              <a:buAutoNum type="arabicPeriod" startAt="3"/>
            </a:pPr>
            <a:endParaRPr lang="es-ES_tradnl" sz="1500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El </a:t>
            </a:r>
            <a:r>
              <a:rPr lang="es-ES_tradnl" sz="16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Estado debe ser garante </a:t>
            </a:r>
            <a:r>
              <a:rPr lang="es-ES_tradnl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la protección de los derechos de los/las NNA</a:t>
            </a:r>
          </a:p>
          <a:p>
            <a:pPr algn="just">
              <a:lnSpc>
                <a:spcPct val="107000"/>
              </a:lnSpc>
            </a:pPr>
            <a:endParaRPr lang="es-ES_tradnl" sz="15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En nuestro país, existe una desconexión de la protección especial de un sistema de protección general e integral de garantías de derechos de los niños, niñas y adolescentes, así 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problemas sociales que pueden ser resueltos en otros ámbitos, ejemplo local, se judicializan, principalmente en la determinación de las medidas de protección. </a:t>
            </a:r>
          </a:p>
          <a:p>
            <a:pPr marL="361950" algn="just">
              <a:lnSpc>
                <a:spcPct val="107000"/>
              </a:lnSpc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  <a:buAutoNum type="arabicPeriod" startAt="3"/>
            </a:pPr>
            <a:endParaRPr lang="es-ES_tradnl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AutoNum type="arabicPeriod" startAt="3"/>
            </a:pPr>
            <a:endParaRPr lang="es-ES_tradnl" sz="15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65510" indent="-265510" algn="just">
              <a:lnSpc>
                <a:spcPct val="107000"/>
              </a:lnSpc>
              <a:buAutoNum type="arabicPeriod" startAt="3"/>
            </a:pPr>
            <a:endParaRPr lang="es-CL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s-CL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E68039-9605-4657-87D2-51DCC7E6DD53}"/>
              </a:ext>
            </a:extLst>
          </p:cNvPr>
          <p:cNvSpPr/>
          <p:nvPr/>
        </p:nvSpPr>
        <p:spPr>
          <a:xfrm>
            <a:off x="776287" y="4347668"/>
            <a:ext cx="75914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latin typeface="Arial" panose="020B0604020202020204" pitchFamily="34" charset="0"/>
                <a:ea typeface="Calibri" panose="020F0502020204030204" pitchFamily="34" charset="0"/>
              </a:rPr>
              <a:t>La utilización de SENAME como una red compensatoria del déficit de ámbito social redunda en que en la agenda pública todo se </a:t>
            </a:r>
            <a:r>
              <a:rPr lang="es-ES_tradnl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“senamiza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F0D7F4-57C1-4B21-9DBD-71AF3FFB5B2E}"/>
              </a:ext>
            </a:extLst>
          </p:cNvPr>
          <p:cNvSpPr/>
          <p:nvPr/>
        </p:nvSpPr>
        <p:spPr>
          <a:xfrm>
            <a:off x="790575" y="4333875"/>
            <a:ext cx="7629525" cy="638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210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66FB11C-658B-4841-87CF-A7FB5FACD840}"/>
              </a:ext>
            </a:extLst>
          </p:cNvPr>
          <p:cNvSpPr/>
          <p:nvPr/>
        </p:nvSpPr>
        <p:spPr>
          <a:xfrm>
            <a:off x="404813" y="785766"/>
            <a:ext cx="8334374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07000"/>
              </a:lnSpc>
            </a:pPr>
            <a:r>
              <a:rPr lang="es-CL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USO INTENSO DE LA SEPARACIÓN DE LA FAMILIA, VÍA INTERNACIÓN DE NIÑOS Y NIÑAS EN FORMA MASIVA EN EL ÁMBITO DE PROTECCIÓN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CC0B41-F4B2-4872-80D2-8E2227E2B19A}"/>
              </a:ext>
            </a:extLst>
          </p:cNvPr>
          <p:cNvSpPr/>
          <p:nvPr/>
        </p:nvSpPr>
        <p:spPr>
          <a:xfrm>
            <a:off x="790574" y="3406161"/>
            <a:ext cx="7800975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ea typeface="Times New Roman" panose="02020603050405020304" pitchFamily="18" charset="0"/>
              </a:rPr>
              <a:t>En agosto de 2018, el Presidente Piñera firma Proyecto que crea el </a:t>
            </a:r>
            <a:r>
              <a:rPr lang="es-CL" b="1" dirty="0">
                <a:latin typeface="Arial" panose="020B0604020202020204" pitchFamily="34" charset="0"/>
                <a:ea typeface="Times New Roman" panose="02020603050405020304" pitchFamily="18" charset="0"/>
              </a:rPr>
              <a:t>Servicio de Protección a la Niñez</a:t>
            </a:r>
            <a:r>
              <a:rPr lang="es-CL" dirty="0">
                <a:latin typeface="Arial" panose="020B0604020202020204" pitchFamily="34" charset="0"/>
                <a:ea typeface="Times New Roman" panose="02020603050405020304" pitchFamily="18" charset="0"/>
              </a:rPr>
              <a:t>. Dentro de las características del nuevo Servicio</a:t>
            </a:r>
            <a:r>
              <a:rPr lang="es-CL" b="1" dirty="0"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s-CL" dirty="0">
                <a:latin typeface="Arial" panose="020B0604020202020204" pitchFamily="34" charset="0"/>
                <a:ea typeface="Times New Roman" panose="02020603050405020304" pitchFamily="18" charset="0"/>
              </a:rPr>
              <a:t>destacan (Gob.cl, 5 agosto 2018):</a:t>
            </a:r>
            <a:endParaRPr lang="es-C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Cambiar el foco de la atención hacia el trabajo con las 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familias </a:t>
            </a:r>
            <a:r>
              <a:rPr lang="es-C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nuevas residencias de carácter familiar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460D87-78C4-44B4-898E-E6FCA99E352D}"/>
              </a:ext>
            </a:extLst>
          </p:cNvPr>
          <p:cNvSpPr txBox="1"/>
          <p:nvPr/>
        </p:nvSpPr>
        <p:spPr>
          <a:xfrm>
            <a:off x="1142998" y="1657350"/>
            <a:ext cx="7096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Los jueces toman medidas de protección sin tener “un conocimiento preciso de los recursos alternativos a la internación, ni el tiempo necesario para el estudio de cada caso individual, ni la capacitación para saber cuál es la medida más adecuada para cada NNA”</a:t>
            </a:r>
          </a:p>
          <a:p>
            <a:pPr algn="ctr"/>
            <a:r>
              <a:rPr lang="es-CL" b="1" dirty="0"/>
              <a:t>Informe del Comité de Derechos del Niño de Naciones Unidas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446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ED8F8F7-185D-41C4-9524-2F0958287001}"/>
              </a:ext>
            </a:extLst>
          </p:cNvPr>
          <p:cNvSpPr/>
          <p:nvPr/>
        </p:nvSpPr>
        <p:spPr>
          <a:xfrm>
            <a:off x="554908" y="541517"/>
            <a:ext cx="8034184" cy="112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510" indent="-265510" algn="just">
              <a:lnSpc>
                <a:spcPct val="107000"/>
              </a:lnSpc>
            </a:pPr>
            <a:r>
              <a:rPr lang="es-CL" sz="13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s-CL" sz="13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CL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DEBILIDADES EN EL FINANCIAMIENTO. LOS VALORES BASES ESTABLECIDOS EN EL REGLAMENTO DE LA LEY 20.032 SON INSUFICIENTES EN LA MAYORÍA DE LOS PROGRAMAS, OBSTACULIZANDO EL OTORGAMIENTO DE PRESTACIONES DE CALIDAD.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59CF3E-DC62-4EE3-81AF-8A37CA3CCBF4}"/>
              </a:ext>
            </a:extLst>
          </p:cNvPr>
          <p:cNvSpPr/>
          <p:nvPr/>
        </p:nvSpPr>
        <p:spPr>
          <a:xfrm>
            <a:off x="747711" y="1805285"/>
            <a:ext cx="80629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96% de los programas son ejecutados por organismos sin fines de lucro denominados Organismos Colaboradores.</a:t>
            </a:r>
          </a:p>
          <a:p>
            <a:pPr algn="just"/>
            <a:endParaRPr lang="es-ES_trad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Existe un escaso número de oferentes o incluso algunas licitaciones declaradas desiertas para algunas modalidades -especialmente, residencias, la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subvención insuficiente para cubrir los costos de ejecución de los proyectos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 (FOCUS, 2013).</a:t>
            </a:r>
          </a:p>
          <a:p>
            <a:pPr algn="just"/>
            <a:endParaRPr lang="es-ES_trad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“El Estado tiene la</a:t>
            </a:r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obligación 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de modificar la Ley de Subvenciones”</a:t>
            </a:r>
          </a:p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Fuente: Informe del Comité de Derechos del Niño de Naciones Unidas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1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EC6F42-BDA9-4B78-BA07-E1C1F16D1B93}"/>
              </a:ext>
            </a:extLst>
          </p:cNvPr>
          <p:cNvSpPr/>
          <p:nvPr/>
        </p:nvSpPr>
        <p:spPr>
          <a:xfrm>
            <a:off x="581025" y="1502704"/>
            <a:ext cx="7362825" cy="309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lnSpc>
                <a:spcPct val="107000"/>
              </a:lnSpc>
            </a:pP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	</a:t>
            </a: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PLANO OPERATIVO, EL SISTEMA SE OBSERVA COLAPSADO, LO QUE IMPIDE RESPONDER CON LA CELERIDAD NECESARIA A LAS SITUACIONES QUE VIVEN LOS NIÑOS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5510" indent="-265510" algn="just">
              <a:lnSpc>
                <a:spcPct val="107000"/>
              </a:lnSpc>
              <a:buAutoNum type="arabicPeriod" startAt="3"/>
            </a:pPr>
            <a:endParaRPr lang="es-CL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algn="just">
              <a:lnSpc>
                <a:spcPct val="107000"/>
              </a:lnSpc>
            </a:pPr>
            <a:r>
              <a:rPr lang="es-C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Listas de espera para 14 programas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del Sename alcanzan a </a:t>
            </a:r>
            <a:r>
              <a:rPr lang="es-C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8.660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niños/as </a:t>
            </a:r>
          </a:p>
          <a:p>
            <a:pPr algn="just">
              <a:lnSpc>
                <a:spcPct val="107000"/>
              </a:lnSpc>
            </a:pP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lnSpc>
                <a:spcPct val="107000"/>
              </a:lnSpc>
            </a:pPr>
            <a:r>
              <a:rPr lang="es-CL" sz="1050" dirty="0">
                <a:latin typeface="Arial" panose="020B0604020202020204" pitchFamily="34" charset="0"/>
                <a:cs typeface="Arial" panose="020B0604020202020204" pitchFamily="34" charset="0"/>
              </a:rPr>
              <a:t>	Fuente: El Mercurio, cuerpo B, Jueves, 04 de enero de  2018, http://www.economiaynegocios.cl/noticias/noticias.asp?id=431919</a:t>
            </a:r>
            <a:endParaRPr lang="es-CL" sz="10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0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FE3ABEF-0808-46AE-B0FA-005C8BF8A76E}"/>
              </a:ext>
            </a:extLst>
          </p:cNvPr>
          <p:cNvSpPr/>
          <p:nvPr/>
        </p:nvSpPr>
        <p:spPr>
          <a:xfrm>
            <a:off x="842962" y="2352586"/>
            <a:ext cx="70961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La “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senamización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” de la crisis de los sistemas de protección de la infancia,  no hace más que contribuir a la opacidad de esta, dificultando su observación y avanzar en la calidad de los sistemas que participan en la protección de la infancia vulnerada en sus derechos, ello porque:</a:t>
            </a:r>
          </a:p>
          <a:p>
            <a:pPr algn="just"/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crisis se mantiene dado que no </a:t>
            </a:r>
            <a:r>
              <a:rPr lang="es-ES_tradn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sido posible pensar lo que, por estar no observado, es impensable” </a:t>
            </a:r>
          </a:p>
          <a:p>
            <a:pPr algn="r"/>
            <a:r>
              <a:rPr lang="es-ES_tradnl" dirty="0"/>
              <a:t>(Matus y Cortez-Monroy, 2016). </a:t>
            </a:r>
            <a:endParaRPr lang="es-ES_tradnl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30y9cdsu7xlg0.cloudfront.net/png/854669-200.png">
            <a:extLst>
              <a:ext uri="{FF2B5EF4-FFF2-40B4-BE49-F238E27FC236}">
                <a16:creationId xmlns:a16="http://schemas.microsoft.com/office/drawing/2014/main" id="{C86E2587-1A26-4AC9-BE06-DAE430BA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2872248"/>
            <a:ext cx="1667285" cy="16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6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henounproject.com/png/1064262-200.png">
            <a:extLst>
              <a:ext uri="{FF2B5EF4-FFF2-40B4-BE49-F238E27FC236}">
                <a16:creationId xmlns:a16="http://schemas.microsoft.com/office/drawing/2014/main" id="{5DEE23A8-0931-4AD0-86AC-EC6E49E8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6" y="0"/>
            <a:ext cx="8684968" cy="64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D03793-71AD-4271-A12A-6201D28DAD95}"/>
              </a:ext>
            </a:extLst>
          </p:cNvPr>
          <p:cNvSpPr/>
          <p:nvPr/>
        </p:nvSpPr>
        <p:spPr>
          <a:xfrm>
            <a:off x="1373630" y="2690336"/>
            <a:ext cx="6175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b="1" i="1" dirty="0">
                <a:latin typeface="Gill Sans Nova Light" panose="020B0302020104020203" pitchFamily="34" charset="0"/>
                <a:cs typeface="Arial" panose="020B0604020202020204" pitchFamily="34" charset="0"/>
              </a:rPr>
              <a:t>“SENAMIZAR” </a:t>
            </a:r>
            <a:r>
              <a:rPr lang="es-ES_tradnl" b="1" dirty="0">
                <a:latin typeface="Gill Sans Nova Light" panose="020B0302020104020203" pitchFamily="34" charset="0"/>
                <a:cs typeface="Arial" panose="020B0604020202020204" pitchFamily="34" charset="0"/>
              </a:rPr>
              <a:t>la vulneración de derechos en la infancia, no solo significa reducirla al SENAME, sino también, centrar la mirada en la protección especializada y jurisdiccional, lo que impide observar la falla en el sistema e innovar en materia de protección social de la infancia en contextos de vulnerabilidad social</a:t>
            </a:r>
            <a:endParaRPr lang="es-CL" b="1" dirty="0">
              <a:latin typeface="Gill Sans Nova Light" panose="020B03020201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3582CD-CC45-442C-B735-BC2B51EE12B0}"/>
              </a:ext>
            </a:extLst>
          </p:cNvPr>
          <p:cNvSpPr/>
          <p:nvPr/>
        </p:nvSpPr>
        <p:spPr>
          <a:xfrm>
            <a:off x="3976098" y="2030369"/>
            <a:ext cx="712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2000" b="1" dirty="0">
                <a:latin typeface="Gill Sans Nova Cond Lt" panose="020B0306020104020203" pitchFamily="34" charset="0"/>
                <a:cs typeface="Arial" panose="020B0604020202020204" pitchFamily="34" charset="0"/>
              </a:rPr>
              <a:t>PREMISA</a:t>
            </a:r>
          </a:p>
        </p:txBody>
      </p:sp>
    </p:spTree>
    <p:extLst>
      <p:ext uri="{BB962C8B-B14F-4D97-AF65-F5344CB8AC3E}">
        <p14:creationId xmlns:p14="http://schemas.microsoft.com/office/powerpoint/2010/main" val="330606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6EFE1B-613C-47BA-861C-2A258402C0FC}"/>
              </a:ext>
            </a:extLst>
          </p:cNvPr>
          <p:cNvSpPr/>
          <p:nvPr/>
        </p:nvSpPr>
        <p:spPr>
          <a:xfrm>
            <a:off x="1424065" y="2401539"/>
            <a:ext cx="6295869" cy="175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_tradnl" sz="3200" b="1" dirty="0">
                <a:latin typeface="Gill Sans Nova Cond Lt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protección de la infancia requiere de una perspectiva integral, la falla no está en los niños, niñas y adolescentes: está en el sistema</a:t>
            </a:r>
            <a:endParaRPr lang="es-CL" sz="3200" b="1" dirty="0">
              <a:latin typeface="Gill Sans Nova Cond Lt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static.thenounproject.com/png/549485-200.png">
            <a:extLst>
              <a:ext uri="{FF2B5EF4-FFF2-40B4-BE49-F238E27FC236}">
                <a16:creationId xmlns:a16="http://schemas.microsoft.com/office/drawing/2014/main" id="{D8305DA6-A638-4CDE-A1F8-0F317408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51" y="41566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0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thenounproject.com/png/1203789-200.png">
            <a:extLst>
              <a:ext uri="{FF2B5EF4-FFF2-40B4-BE49-F238E27FC236}">
                <a16:creationId xmlns:a16="http://schemas.microsoft.com/office/drawing/2014/main" id="{FA5484DF-EC0F-4DF1-88DD-06B7ED86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7" y="260621"/>
            <a:ext cx="3575778" cy="31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58C30B1-2CB9-41E3-8374-AC1B289AE8FB}"/>
              </a:ext>
            </a:extLst>
          </p:cNvPr>
          <p:cNvSpPr/>
          <p:nvPr/>
        </p:nvSpPr>
        <p:spPr>
          <a:xfrm>
            <a:off x="1367759" y="166014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ALGUNAS CIFRAS</a:t>
            </a:r>
          </a:p>
        </p:txBody>
      </p:sp>
      <p:pic>
        <p:nvPicPr>
          <p:cNvPr id="2052" name="Picture 4" descr="https://static.thenounproject.com/png/1808501-200.png">
            <a:extLst>
              <a:ext uri="{FF2B5EF4-FFF2-40B4-BE49-F238E27FC236}">
                <a16:creationId xmlns:a16="http://schemas.microsoft.com/office/drawing/2014/main" id="{1B115D0B-5496-444B-A01B-693B7473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8887"/>
            <a:ext cx="3387774" cy="33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B4D4F79-548D-4173-A185-B47C5EEBFDDB}"/>
              </a:ext>
            </a:extLst>
          </p:cNvPr>
          <p:cNvSpPr/>
          <p:nvPr/>
        </p:nvSpPr>
        <p:spPr>
          <a:xfrm>
            <a:off x="4092315" y="2214092"/>
            <a:ext cx="2134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  24,9%</a:t>
            </a:r>
            <a:r>
              <a:rPr lang="es-CL" alt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s-CL" alt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Población chilena NNA 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B175F86-A807-47AC-A897-7A14E917E7BC}"/>
              </a:ext>
            </a:extLst>
          </p:cNvPr>
          <p:cNvSpPr/>
          <p:nvPr/>
        </p:nvSpPr>
        <p:spPr>
          <a:xfrm>
            <a:off x="7143463" y="2321814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altLang="es-CL" sz="2800" b="1" dirty="0">
                <a:latin typeface="Arial" panose="020B0604020202020204" pitchFamily="34" charset="0"/>
                <a:cs typeface="Arial" panose="020B0604020202020204" pitchFamily="34" charset="0"/>
              </a:rPr>
              <a:t>2,5%</a:t>
            </a:r>
            <a:r>
              <a:rPr lang="es-CL" altLang="es-CL" b="1" dirty="0">
                <a:cs typeface="Arial" panose="020B0604020202020204" pitchFamily="34" charset="0"/>
              </a:rPr>
              <a:t>	</a:t>
            </a:r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A67E9E-9353-400C-824E-518552C4CBC9}"/>
              </a:ext>
            </a:extLst>
          </p:cNvPr>
          <p:cNvSpPr/>
          <p:nvPr/>
        </p:nvSpPr>
        <p:spPr>
          <a:xfrm>
            <a:off x="6226554" y="2753498"/>
            <a:ext cx="284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dirty="0">
                <a:cs typeface="Arial" panose="020B0604020202020204" pitchFamily="34" charset="0"/>
              </a:rPr>
              <a:t>NNA Programas del Área de Protección del SENAME </a:t>
            </a:r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3F9970A-C0A4-448B-8166-E4413FDD53C3}"/>
              </a:ext>
            </a:extLst>
          </p:cNvPr>
          <p:cNvSpPr/>
          <p:nvPr/>
        </p:nvSpPr>
        <p:spPr>
          <a:xfrm>
            <a:off x="0" y="6065125"/>
            <a:ext cx="524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latin typeface="Arial" panose="020B0604020202020204" pitchFamily="34" charset="0"/>
                <a:cs typeface="Arial" panose="020B0604020202020204" pitchFamily="34" charset="0"/>
              </a:rPr>
              <a:t>Consejo Nacional de la Infancia, Sistema Informático de Estadísticas de Niñez y Adolescencia, 2017, Recuperado de http://siena.consejoinfancia.gob.cl/siena/home</a:t>
            </a:r>
          </a:p>
        </p:txBody>
      </p:sp>
    </p:spTree>
    <p:extLst>
      <p:ext uri="{BB962C8B-B14F-4D97-AF65-F5344CB8AC3E}">
        <p14:creationId xmlns:p14="http://schemas.microsoft.com/office/powerpoint/2010/main" val="365022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7FED50-17E7-477F-A7B8-AD35F23516EB}"/>
              </a:ext>
            </a:extLst>
          </p:cNvPr>
          <p:cNvSpPr/>
          <p:nvPr/>
        </p:nvSpPr>
        <p:spPr>
          <a:xfrm>
            <a:off x="599607" y="1764442"/>
            <a:ext cx="7674964" cy="204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_tradnl" sz="2800" b="1" dirty="0">
                <a:latin typeface="Gill Sans Nova Cond Lt" panose="020B0306020104020203" pitchFamily="34" charset="0"/>
                <a:ea typeface="Gulim" panose="020B0503020000020004" pitchFamily="34" charset="-127"/>
                <a:cs typeface="Arial" panose="020B0604020202020204" pitchFamily="34" charset="0"/>
              </a:rPr>
              <a:t>A</a:t>
            </a:r>
            <a:r>
              <a:rPr lang="es-CL" sz="2800" b="1" dirty="0">
                <a:latin typeface="Gill Sans Nova Cond Lt" panose="020B0306020104020203" pitchFamily="34" charset="0"/>
                <a:ea typeface="Gulim" panose="020B0503020000020004" pitchFamily="34" charset="-127"/>
                <a:cs typeface="Arial" panose="020B0604020202020204" pitchFamily="34" charset="0"/>
              </a:rPr>
              <a:t>un cuando se han puesto en marcha diversas iniciativas de políticas sociales y de cambios en la institucionalidad, tendientes a enfrentar la vulneración de derechos en niñas, niños y adolescentes, persiste la crisis del sistema </a:t>
            </a:r>
            <a:r>
              <a:rPr lang="es-ES_tradnl" sz="2800" b="1" dirty="0">
                <a:latin typeface="Gill Sans Nova Cond Lt" panose="020B0306020104020203" pitchFamily="34" charset="0"/>
                <a:ea typeface="Gulim" panose="020B0503020000020004" pitchFamily="34" charset="-127"/>
                <a:cs typeface="Arial" panose="020B0604020202020204" pitchFamily="34" charset="0"/>
              </a:rPr>
              <a:t>de atención de infancia, </a:t>
            </a:r>
            <a:r>
              <a:rPr lang="es-CL" sz="2800" b="1" dirty="0">
                <a:latin typeface="Gill Sans Nova Cond Lt" panose="020B0306020104020203" pitchFamily="34" charset="0"/>
                <a:ea typeface="Gulim" panose="020B0503020000020004" pitchFamily="34" charset="-127"/>
                <a:cs typeface="Arial" panose="020B0604020202020204" pitchFamily="34" charset="0"/>
              </a:rPr>
              <a:t>y con ella las graves vulneraciones de derechos.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7BBFF6-F4E9-4276-9AAA-4F5BE81D67C5}"/>
              </a:ext>
            </a:extLst>
          </p:cNvPr>
          <p:cNvSpPr txBox="1"/>
          <p:nvPr/>
        </p:nvSpPr>
        <p:spPr>
          <a:xfrm>
            <a:off x="599608" y="4343400"/>
            <a:ext cx="767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s-C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es directamente responsable de las vulneraciones </a:t>
            </a: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llevadas a cabo en los CREAD, así como de las llevadas a cabo en los OCAS u otros centros”</a:t>
            </a:r>
          </a:p>
          <a:p>
            <a:pPr algn="ctr"/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Fuente: Informe del Comité de Derechos del Niño de Naciones Unidas, 2018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5C5FD6-EFF3-4B81-BDD7-B3003A1D2350}"/>
              </a:ext>
            </a:extLst>
          </p:cNvPr>
          <p:cNvSpPr/>
          <p:nvPr/>
        </p:nvSpPr>
        <p:spPr>
          <a:xfrm>
            <a:off x="514350" y="4314825"/>
            <a:ext cx="7760221" cy="857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973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71B729-C011-4204-B1F0-8672F1B1BF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" y="1184223"/>
            <a:ext cx="9024079" cy="54264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F7D56E-91D5-47F9-A7FC-499AB705F17E}"/>
              </a:ext>
            </a:extLst>
          </p:cNvPr>
          <p:cNvSpPr/>
          <p:nvPr/>
        </p:nvSpPr>
        <p:spPr>
          <a:xfrm>
            <a:off x="757003" y="397047"/>
            <a:ext cx="7629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ALGUNAS PROPUESTAS DE UNA INSTITUCIONALIDAD ESPECÍFICA PARA LA PROTECCIÓN ESPECIALIZADA 1999-2018</a:t>
            </a:r>
            <a:endParaRPr lang="es-C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4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BD2FC85-3492-4715-8BCB-85B528C1E5A0}"/>
              </a:ext>
            </a:extLst>
          </p:cNvPr>
          <p:cNvSpPr/>
          <p:nvPr/>
        </p:nvSpPr>
        <p:spPr>
          <a:xfrm>
            <a:off x="0" y="3173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La falla como una oportunidad para innovar y responderles a los NNA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4E113C-2461-4E4A-A902-A88DB498DD07}"/>
              </a:ext>
            </a:extLst>
          </p:cNvPr>
          <p:cNvSpPr txBox="1"/>
          <p:nvPr/>
        </p:nvSpPr>
        <p:spPr>
          <a:xfrm>
            <a:off x="-99551" y="2416892"/>
            <a:ext cx="924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FALLA</a:t>
            </a:r>
          </a:p>
        </p:txBody>
      </p:sp>
      <p:pic>
        <p:nvPicPr>
          <p:cNvPr id="4098" name="Picture 2" descr="https://d30y9cdsu7xlg0.cloudfront.net/png/1017248-200.png">
            <a:extLst>
              <a:ext uri="{FF2B5EF4-FFF2-40B4-BE49-F238E27FC236}">
                <a16:creationId xmlns:a16="http://schemas.microsoft.com/office/drawing/2014/main" id="{3F091075-FDA9-44C7-8E8D-77470DFD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60" y="371014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0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9C346D3-72C8-4255-9EF0-AC58F3DE6BFE}"/>
              </a:ext>
            </a:extLst>
          </p:cNvPr>
          <p:cNvSpPr/>
          <p:nvPr/>
        </p:nvSpPr>
        <p:spPr>
          <a:xfrm>
            <a:off x="876610" y="2005534"/>
            <a:ext cx="7621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fontAlgn="base"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SENAINFO no retroalimenta la toma de decisiones</a:t>
            </a:r>
          </a:p>
          <a:p>
            <a:pPr marL="214313" indent="-214313" algn="just" fontAlgn="base">
              <a:buFont typeface="Wingdings" panose="05000000000000000000" pitchFamily="2" charset="2"/>
              <a:buChar char="§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Evaluación centrada en la demanda (características y condiciones de los niños y sus familias). </a:t>
            </a:r>
          </a:p>
          <a:p>
            <a:pPr marL="214313" indent="-214313" algn="just" fontAlgn="base">
              <a:buFont typeface="Wingdings" panose="05000000000000000000" pitchFamily="2" charset="2"/>
              <a:buChar char="§"/>
            </a:pPr>
            <a:r>
              <a:rPr lang="es-C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conocen las distintas modalidades de atención a los/as niños/as, pero no así los derechos que están protegiendo para cada niño/a en particular. Esta situación produce incertidumbre en cuanto al nivel de focalización con respecto a la población objetivo.</a:t>
            </a:r>
          </a:p>
          <a:p>
            <a:pPr marL="214313" indent="-214313" algn="just" fontAlgn="base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C749A0-0042-44DD-8A2B-1ACF4534B7C7}"/>
              </a:ext>
            </a:extLst>
          </p:cNvPr>
          <p:cNvSpPr txBox="1"/>
          <p:nvPr/>
        </p:nvSpPr>
        <p:spPr>
          <a:xfrm>
            <a:off x="1" y="12130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1. OPACIDAD EN LA EFECTIVIDAD DE LA INTERVENCIÓN DE SENAME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C26B5A-2D62-42FB-944F-F3B0C66D30F8}"/>
              </a:ext>
            </a:extLst>
          </p:cNvPr>
          <p:cNvSpPr txBox="1"/>
          <p:nvPr/>
        </p:nvSpPr>
        <p:spPr>
          <a:xfrm>
            <a:off x="876609" y="4505305"/>
            <a:ext cx="637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¿Sabemos cuántos niños y niñas que egresan del  Área de Protección de Derechos de SENAME han cumplido los objetivos de la intervención?</a:t>
            </a:r>
          </a:p>
        </p:txBody>
      </p:sp>
      <p:pic>
        <p:nvPicPr>
          <p:cNvPr id="2" name="Picture 2" descr="https://static.thenounproject.com/png/309272-200.png">
            <a:extLst>
              <a:ext uri="{FF2B5EF4-FFF2-40B4-BE49-F238E27FC236}">
                <a16:creationId xmlns:a16="http://schemas.microsoft.com/office/drawing/2014/main" id="{51FF2776-7D8E-4AD5-8C98-C5F6AC04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33" y="4419599"/>
            <a:ext cx="1225392" cy="12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689006-59CA-421D-B60B-C9FC1746B2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5" y="809469"/>
            <a:ext cx="8349521" cy="5381467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6E79F5-5A0C-497A-AC87-5384F483CFF0}"/>
              </a:ext>
            </a:extLst>
          </p:cNvPr>
          <p:cNvSpPr/>
          <p:nvPr/>
        </p:nvSpPr>
        <p:spPr>
          <a:xfrm>
            <a:off x="6087487" y="6369958"/>
            <a:ext cx="2605329" cy="298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CL" sz="13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SENAME 2016, P.201.</a:t>
            </a:r>
          </a:p>
        </p:txBody>
      </p:sp>
    </p:spTree>
    <p:extLst>
      <p:ext uri="{BB962C8B-B14F-4D97-AF65-F5344CB8AC3E}">
        <p14:creationId xmlns:p14="http://schemas.microsoft.com/office/powerpoint/2010/main" val="4171025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1016</Words>
  <Application>Microsoft Office PowerPoint</Application>
  <PresentationFormat>Presentación en pantalla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Gulim</vt:lpstr>
      <vt:lpstr>MS Mincho</vt:lpstr>
      <vt:lpstr>Arial</vt:lpstr>
      <vt:lpstr>Calibri</vt:lpstr>
      <vt:lpstr>Calibri Light</vt:lpstr>
      <vt:lpstr>Gill Sans Nova Cond Lt</vt:lpstr>
      <vt:lpstr>Gill Sans Nova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 SENAMIZACIÓN DE LA CRISIS DE PROTECCIÓN DE LA INFANCIA: UNA MIRADA RESTRICTIVA.</dc:title>
  <dc:creator>Fabiola Cortez-Monroy</dc:creator>
  <cp:lastModifiedBy>Fabiola Cortez-Monroy</cp:lastModifiedBy>
  <cp:revision>32</cp:revision>
  <dcterms:created xsi:type="dcterms:W3CDTF">2018-08-14T03:06:19Z</dcterms:created>
  <dcterms:modified xsi:type="dcterms:W3CDTF">2018-08-14T09:32:13Z</dcterms:modified>
</cp:coreProperties>
</file>