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3" r:id="rId6"/>
    <p:sldId id="257" r:id="rId7"/>
    <p:sldId id="266" r:id="rId8"/>
    <p:sldId id="264" r:id="rId9"/>
    <p:sldId id="267" r:id="rId10"/>
    <p:sldId id="275" r:id="rId11"/>
    <p:sldId id="265" r:id="rId12"/>
    <p:sldId id="272" r:id="rId13"/>
    <p:sldId id="271" r:id="rId14"/>
    <p:sldId id="268" r:id="rId15"/>
    <p:sldId id="270" r:id="rId16"/>
    <p:sldId id="276" r:id="rId17"/>
    <p:sldId id="263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7477" autoAdjust="0"/>
  </p:normalViewPr>
  <p:slideViewPr>
    <p:cSldViewPr snapToGrid="0" snapToObjects="1">
      <p:cViewPr>
        <p:scale>
          <a:sx n="100" d="100"/>
          <a:sy n="100" d="100"/>
        </p:scale>
        <p:origin x="-1056" y="-2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A610-5016-BF43-9F16-93B73354B45F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D5AA0-A1D8-D549-9874-2BD9DCF8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0F1B-A62F-7940-B5C5-F357DEB1551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69F0C-A11A-9246-BAD5-ECF3CF51F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8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Presentación</a:t>
            </a:r>
            <a:r>
              <a:rPr lang="en-US" baseline="0" dirty="0" smtClean="0"/>
              <a:t> mas </a:t>
            </a:r>
            <a:r>
              <a:rPr lang="en-US" dirty="0" err="1" smtClean="0"/>
              <a:t>Objetivos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continuacion</a:t>
            </a:r>
            <a:r>
              <a:rPr lang="en-US" dirty="0" smtClean="0"/>
              <a:t> </a:t>
            </a:r>
            <a:r>
              <a:rPr lang="en-US" dirty="0" err="1" smtClean="0"/>
              <a:t>presentaremos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brevemente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inferir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estudia</a:t>
            </a:r>
            <a:r>
              <a:rPr lang="en-US" baseline="0" dirty="0" smtClean="0"/>
              <a:t>: “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”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dirty="0" smtClean="0">
                <a:latin typeface="Century Gothic"/>
                <a:cs typeface="Century Gothic"/>
              </a:rPr>
              <a:t>El</a:t>
            </a:r>
            <a:r>
              <a:rPr lang="es-ES_tradnl" sz="2000" baseline="0" dirty="0" smtClean="0">
                <a:latin typeface="Century Gothic"/>
                <a:cs typeface="Century Gothic"/>
              </a:rPr>
              <a:t> estudio sistémico desde la ingeniería de sistemas se enf</a:t>
            </a:r>
            <a:r>
              <a:rPr lang="es-ES_tradnl" sz="2000" dirty="0" smtClean="0">
                <a:latin typeface="Century Gothic"/>
                <a:cs typeface="Century Gothic"/>
              </a:rPr>
              <a:t>oca en los procesos, personas y sus interaccionas</a:t>
            </a:r>
            <a:r>
              <a:rPr lang="es-ES_tradnl" sz="2000" baseline="0" dirty="0" smtClean="0">
                <a:latin typeface="Century Gothic"/>
                <a:cs typeface="Century Gothic"/>
              </a:rPr>
              <a:t> </a:t>
            </a:r>
            <a:r>
              <a:rPr lang="es-ES_tradnl" sz="2000" dirty="0" smtClean="0">
                <a:latin typeface="Century Gothic"/>
                <a:cs typeface="Century Gothic"/>
              </a:rPr>
              <a:t>y los objetivos</a:t>
            </a:r>
            <a:r>
              <a:rPr lang="es-ES_tradnl" sz="2000" baseline="0" dirty="0" smtClean="0">
                <a:latin typeface="Century Gothic"/>
                <a:cs typeface="Century Gothic"/>
              </a:rPr>
              <a:t> de los sistemas.</a:t>
            </a:r>
            <a:endParaRPr lang="es-ES_tradnl" sz="2000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51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TERE</a:t>
            </a:r>
            <a:r>
              <a:rPr lang="en-US" baseline="0" dirty="0" smtClean="0"/>
              <a:t> </a:t>
            </a:r>
            <a:r>
              <a:rPr lang="en-US" dirty="0" err="1" smtClean="0"/>
              <a:t>Tienes</a:t>
            </a:r>
            <a:r>
              <a:rPr lang="en-US" baseline="0" dirty="0" smtClean="0"/>
              <a:t>  un link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descripcion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indice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complejidad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aca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contenido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mas o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4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Simplificacion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administracion</a:t>
            </a:r>
            <a:r>
              <a:rPr lang="en-US" baseline="0" dirty="0" smtClean="0"/>
              <a:t>, en </a:t>
            </a:r>
            <a:r>
              <a:rPr lang="en-US" baseline="0" dirty="0" err="1" smtClean="0"/>
              <a:t>medicion</a:t>
            </a:r>
            <a:r>
              <a:rPr lang="en-US" baseline="0" dirty="0" smtClean="0"/>
              <a:t>, en </a:t>
            </a:r>
            <a:r>
              <a:rPr lang="en-US" baseline="0" dirty="0" err="1" smtClean="0"/>
              <a:t>indicadores</a:t>
            </a:r>
            <a:r>
              <a:rPr lang="en-US" baseline="0" dirty="0" smtClean="0"/>
              <a:t>, en </a:t>
            </a:r>
            <a:r>
              <a:rPr lang="en-US" baseline="0" dirty="0" err="1" smtClean="0"/>
              <a:t>sistemas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mr-IN" baseline="0" dirty="0" smtClean="0"/>
              <a:t>…</a:t>
            </a:r>
            <a:r>
              <a:rPr lang="es-ES_tradn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continuacion</a:t>
            </a:r>
            <a:r>
              <a:rPr lang="en-US" dirty="0" smtClean="0"/>
              <a:t> </a:t>
            </a:r>
            <a:r>
              <a:rPr lang="en-US" dirty="0" err="1" smtClean="0"/>
              <a:t>presentaremos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brevemente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inferir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estudia</a:t>
            </a:r>
            <a:r>
              <a:rPr lang="en-US" baseline="0" dirty="0" smtClean="0"/>
              <a:t>: “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”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dirty="0" smtClean="0">
                <a:latin typeface="Century Gothic"/>
                <a:cs typeface="Century Gothic"/>
              </a:rPr>
              <a:t>El</a:t>
            </a:r>
            <a:r>
              <a:rPr lang="es-ES_tradnl" sz="2000" baseline="0" dirty="0" smtClean="0">
                <a:latin typeface="Century Gothic"/>
                <a:cs typeface="Century Gothic"/>
              </a:rPr>
              <a:t> estudio sistémico desde la ingeniería de sistemas se enf</a:t>
            </a:r>
            <a:r>
              <a:rPr lang="es-ES_tradnl" sz="2000" dirty="0" smtClean="0">
                <a:latin typeface="Century Gothic"/>
                <a:cs typeface="Century Gothic"/>
              </a:rPr>
              <a:t>oca en los procesos, personas y sus interaccionas</a:t>
            </a:r>
            <a:r>
              <a:rPr lang="es-ES_tradnl" sz="2000" baseline="0" dirty="0" smtClean="0">
                <a:latin typeface="Century Gothic"/>
                <a:cs typeface="Century Gothic"/>
              </a:rPr>
              <a:t> </a:t>
            </a:r>
            <a:r>
              <a:rPr lang="es-ES_tradnl" sz="2000" dirty="0" smtClean="0">
                <a:latin typeface="Century Gothic"/>
                <a:cs typeface="Century Gothic"/>
              </a:rPr>
              <a:t>y los objetivos</a:t>
            </a:r>
            <a:r>
              <a:rPr lang="es-ES_tradnl" sz="2000" baseline="0" dirty="0" smtClean="0">
                <a:latin typeface="Century Gothic"/>
                <a:cs typeface="Century Gothic"/>
              </a:rPr>
              <a:t> de los sistemas.</a:t>
            </a:r>
            <a:endParaRPr lang="es-ES_tradnl" sz="2000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5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Comenzando</a:t>
            </a:r>
            <a:r>
              <a:rPr lang="en-US" baseline="0" dirty="0" smtClean="0"/>
              <a:t> con la </a:t>
            </a:r>
            <a:r>
              <a:rPr lang="en-US" baseline="0" dirty="0" err="1" smtClean="0"/>
              <a:t>abstraccion</a:t>
            </a:r>
            <a:r>
              <a:rPr lang="en-US" baseline="0" dirty="0" smtClean="0"/>
              <a:t> y el </a:t>
            </a:r>
            <a:r>
              <a:rPr lang="en-US" baseline="0" dirty="0" err="1" smtClean="0"/>
              <a:t>modelamiento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modelamiento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camino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adolescentes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encuentran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estados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vulnerabilidad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1.- El </a:t>
            </a:r>
            <a:r>
              <a:rPr lang="en-US" baseline="0" dirty="0" err="1" smtClean="0"/>
              <a:t>pri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Diagrama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contexto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oferta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proteccion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infancia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demuestra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5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ejemplificar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proceso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diagnóstico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enfocaremos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relación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aislada</a:t>
            </a:r>
            <a:r>
              <a:rPr lang="en-US" baseline="0" dirty="0" smtClean="0"/>
              <a:t> entre el </a:t>
            </a:r>
            <a:r>
              <a:rPr lang="en-US" baseline="0" dirty="0" err="1" smtClean="0"/>
              <a:t>estado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ministerios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mas </a:t>
            </a:r>
            <a:r>
              <a:rPr lang="en-US" baseline="0" dirty="0" err="1" smtClean="0"/>
              <a:t>actores</a:t>
            </a:r>
            <a:r>
              <a:rPr lang="en-US" baseline="0" dirty="0" smtClean="0"/>
              <a:t> y en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ofertas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incluye</a:t>
            </a:r>
            <a:r>
              <a:rPr lang="en-US" baseline="0" dirty="0" smtClean="0"/>
              <a:t> a gran parte de los </a:t>
            </a:r>
            <a:r>
              <a:rPr lang="en-US" baseline="0" dirty="0" err="1" smtClean="0"/>
              <a:t>ministerios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presentados</a:t>
            </a:r>
            <a:r>
              <a:rPr lang="en-US" baseline="0" dirty="0" smtClean="0"/>
              <a:t>, sin embargo en post de la </a:t>
            </a:r>
            <a:r>
              <a:rPr lang="en-US" baseline="0" dirty="0" err="1" smtClean="0"/>
              <a:t>simplicidad</a:t>
            </a:r>
            <a:r>
              <a:rPr lang="mr-IN" baseline="0" dirty="0" smtClean="0"/>
              <a:t>…</a:t>
            </a:r>
            <a:r>
              <a:rPr lang="es-ES_tradnl" baseline="0" dirty="0" smtClean="0"/>
              <a:t> consideraremos solo la </a:t>
            </a:r>
            <a:r>
              <a:rPr lang="es-ES_tradnl" baseline="0" dirty="0" err="1" smtClean="0"/>
              <a:t>relacion</a:t>
            </a:r>
            <a:r>
              <a:rPr lang="es-ES_tradnl" baseline="0" dirty="0" smtClean="0"/>
              <a:t> de ministerio entrega oferta.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obtencion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simplicidad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el principal </a:t>
            </a:r>
            <a:r>
              <a:rPr lang="en-US" baseline="0" smtClean="0"/>
              <a:t>problema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6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El primer </a:t>
            </a:r>
            <a:r>
              <a:rPr lang="en-US" sz="1200" dirty="0" err="1" smtClean="0">
                <a:solidFill>
                  <a:srgbClr val="000000"/>
                </a:solidFill>
              </a:rPr>
              <a:t>problema</a:t>
            </a:r>
            <a:r>
              <a:rPr lang="en-US" sz="1200" dirty="0" smtClean="0">
                <a:solidFill>
                  <a:srgbClr val="000000"/>
                </a:solidFill>
              </a:rPr>
              <a:t> observable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es</a:t>
            </a:r>
            <a:r>
              <a:rPr lang="en-US" sz="1200" baseline="0" dirty="0" smtClean="0">
                <a:solidFill>
                  <a:srgbClr val="000000"/>
                </a:solidFill>
              </a:rPr>
              <a:t> la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fragmentación</a:t>
            </a:r>
            <a:r>
              <a:rPr lang="en-US" sz="1200" baseline="0" dirty="0" smtClean="0">
                <a:solidFill>
                  <a:srgbClr val="000000"/>
                </a:solidFill>
              </a:rPr>
              <a:t> de la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oferta</a:t>
            </a:r>
            <a:r>
              <a:rPr lang="en-US" sz="1200" baseline="0" dirty="0" smtClean="0">
                <a:solidFill>
                  <a:srgbClr val="000000"/>
                </a:solidFill>
              </a:rPr>
              <a:t>. No solo el gran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número</a:t>
            </a:r>
            <a:r>
              <a:rPr lang="en-US" sz="1200" baseline="0" dirty="0" smtClean="0">
                <a:solidFill>
                  <a:srgbClr val="000000"/>
                </a:solidFill>
              </a:rPr>
              <a:t> de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programas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sino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que</a:t>
            </a:r>
            <a:r>
              <a:rPr lang="en-US" sz="1200" baseline="0" dirty="0" smtClean="0">
                <a:solidFill>
                  <a:srgbClr val="000000"/>
                </a:solidFill>
              </a:rPr>
              <a:t> el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número</a:t>
            </a:r>
            <a:r>
              <a:rPr lang="en-US" sz="1200" baseline="0" dirty="0" smtClean="0">
                <a:solidFill>
                  <a:srgbClr val="000000"/>
                </a:solidFill>
              </a:rPr>
              <a:t> de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organizaciones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involucradas</a:t>
            </a:r>
            <a:r>
              <a:rPr lang="en-US" sz="1200" baseline="0" dirty="0" smtClean="0">
                <a:solidFill>
                  <a:srgbClr val="000000"/>
                </a:solidFill>
              </a:rPr>
              <a:t> en la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oferta</a:t>
            </a:r>
            <a:r>
              <a:rPr lang="en-US" sz="1200" baseline="0" dirty="0" smtClean="0">
                <a:solidFill>
                  <a:srgbClr val="000000"/>
                </a:solidFill>
              </a:rPr>
              <a:t>.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err="1" smtClean="0">
                <a:solidFill>
                  <a:srgbClr val="000000"/>
                </a:solidFill>
              </a:rPr>
              <a:t>Voy</a:t>
            </a:r>
            <a:r>
              <a:rPr lang="en-US" sz="1200" dirty="0" smtClean="0">
                <a:solidFill>
                  <a:srgbClr val="000000"/>
                </a:solidFill>
              </a:rPr>
              <a:t> a </a:t>
            </a:r>
            <a:r>
              <a:rPr lang="en-US" sz="1200" dirty="0" err="1" smtClean="0">
                <a:solidFill>
                  <a:srgbClr val="000000"/>
                </a:solidFill>
              </a:rPr>
              <a:t>hacer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correr</a:t>
            </a:r>
            <a:r>
              <a:rPr lang="en-US" sz="1200" baseline="0" dirty="0" smtClean="0">
                <a:solidFill>
                  <a:srgbClr val="000000"/>
                </a:solidFill>
              </a:rPr>
              <a:t> el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programa</a:t>
            </a:r>
            <a:endParaRPr lang="en-US" sz="1200" baseline="0" dirty="0" smtClean="0">
              <a:solidFill>
                <a:srgbClr val="000000"/>
              </a:solidFill>
            </a:endParaRPr>
          </a:p>
          <a:p>
            <a:r>
              <a:rPr lang="en-US" sz="1200" baseline="0" dirty="0" err="1" smtClean="0">
                <a:solidFill>
                  <a:srgbClr val="000000"/>
                </a:solidFill>
              </a:rPr>
              <a:t>Problemas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generan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fragmentacion</a:t>
            </a:r>
            <a:r>
              <a:rPr lang="en-US" sz="1200" baseline="0" dirty="0" smtClean="0">
                <a:solidFill>
                  <a:srgbClr val="000000"/>
                </a:solidFill>
              </a:rPr>
              <a:t>-&gt;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Fragmentacion</a:t>
            </a:r>
            <a:r>
              <a:rPr lang="en-US" sz="1200" baseline="0" dirty="0" smtClean="0">
                <a:solidFill>
                  <a:srgbClr val="000000"/>
                </a:solidFill>
              </a:rPr>
              <a:t> genera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problemas</a:t>
            </a:r>
            <a:r>
              <a:rPr lang="en-US" sz="1200" baseline="0" dirty="0" smtClean="0">
                <a:solidFill>
                  <a:srgbClr val="000000"/>
                </a:solidFill>
              </a:rPr>
              <a:t> de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acceso</a:t>
            </a:r>
            <a:r>
              <a:rPr lang="en-US" sz="1200" baseline="0" dirty="0" smtClean="0">
                <a:solidFill>
                  <a:srgbClr val="000000"/>
                </a:solidFill>
              </a:rPr>
              <a:t> y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coordinacion</a:t>
            </a:r>
            <a:endParaRPr lang="en-US" sz="1200" baseline="0" dirty="0" smtClean="0">
              <a:solidFill>
                <a:srgbClr val="000000"/>
              </a:solidFill>
            </a:endParaRPr>
          </a:p>
          <a:p>
            <a:r>
              <a:rPr lang="en-US" sz="1200" b="1" baseline="0" dirty="0" err="1" smtClean="0">
                <a:solidFill>
                  <a:srgbClr val="000000"/>
                </a:solidFill>
              </a:rPr>
              <a:t>Problemas</a:t>
            </a:r>
            <a:r>
              <a:rPr lang="en-US" sz="1200" b="1" baseline="0" dirty="0" smtClean="0">
                <a:solidFill>
                  <a:srgbClr val="000000"/>
                </a:solidFill>
              </a:rPr>
              <a:t> de </a:t>
            </a:r>
            <a:r>
              <a:rPr lang="en-US" sz="1200" b="1" baseline="0" dirty="0" err="1" smtClean="0">
                <a:solidFill>
                  <a:srgbClr val="000000"/>
                </a:solidFill>
              </a:rPr>
              <a:t>duplicacion</a:t>
            </a:r>
            <a:r>
              <a:rPr lang="en-US" sz="1200" b="1" baseline="0" dirty="0" smtClean="0">
                <a:solidFill>
                  <a:srgbClr val="000000"/>
                </a:solidFill>
              </a:rPr>
              <a:t> y </a:t>
            </a:r>
            <a:r>
              <a:rPr lang="en-US" sz="1200" b="1" baseline="0" dirty="0" err="1" smtClean="0">
                <a:solidFill>
                  <a:srgbClr val="000000"/>
                </a:solidFill>
              </a:rPr>
              <a:t>sobre</a:t>
            </a:r>
            <a:r>
              <a:rPr lang="en-US" sz="1200" b="1" baseline="0" dirty="0" smtClean="0">
                <a:solidFill>
                  <a:srgbClr val="000000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000000"/>
                </a:solidFill>
              </a:rPr>
              <a:t>dotacion</a:t>
            </a:r>
            <a:r>
              <a:rPr lang="en-US" sz="1200" b="1" baseline="0" dirty="0" smtClean="0">
                <a:solidFill>
                  <a:srgbClr val="000000"/>
                </a:solidFill>
              </a:rPr>
              <a:t> de </a:t>
            </a:r>
            <a:r>
              <a:rPr lang="en-US" sz="1200" b="1" baseline="0" dirty="0" err="1" smtClean="0">
                <a:solidFill>
                  <a:srgbClr val="000000"/>
                </a:solidFill>
              </a:rPr>
              <a:t>recursos</a:t>
            </a:r>
            <a:endParaRPr lang="en-US" sz="1200" b="1" baseline="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solidFill>
                  <a:srgbClr val="000000"/>
                </a:solidFill>
              </a:rPr>
              <a:t>Problemas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generan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fragmentacion</a:t>
            </a:r>
            <a:r>
              <a:rPr lang="en-US" sz="1200" baseline="0" dirty="0" smtClean="0">
                <a:solidFill>
                  <a:srgbClr val="000000"/>
                </a:solidFill>
              </a:rPr>
              <a:t>-&gt;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Fragmentacion</a:t>
            </a:r>
            <a:r>
              <a:rPr lang="en-US" sz="1200" baseline="0" dirty="0" smtClean="0">
                <a:solidFill>
                  <a:srgbClr val="000000"/>
                </a:solidFill>
              </a:rPr>
              <a:t> genera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problemas</a:t>
            </a:r>
            <a:r>
              <a:rPr lang="en-US" sz="1200" baseline="0" dirty="0" smtClean="0">
                <a:solidFill>
                  <a:srgbClr val="000000"/>
                </a:solidFill>
              </a:rPr>
              <a:t> de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acceso</a:t>
            </a:r>
            <a:r>
              <a:rPr lang="en-US" sz="1200" baseline="0" dirty="0" smtClean="0">
                <a:solidFill>
                  <a:srgbClr val="000000"/>
                </a:solidFill>
              </a:rPr>
              <a:t> y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coordinacion</a:t>
            </a:r>
            <a:r>
              <a:rPr lang="en-US" sz="1200" baseline="0" dirty="0" smtClean="0">
                <a:solidFill>
                  <a:srgbClr val="000000"/>
                </a:solidFill>
              </a:rPr>
              <a:t> -&gt;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Problemas</a:t>
            </a:r>
            <a:r>
              <a:rPr lang="en-US" sz="1200" baseline="0" dirty="0" smtClean="0">
                <a:solidFill>
                  <a:srgbClr val="000000"/>
                </a:solidFill>
              </a:rPr>
              <a:t> de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Gasto</a:t>
            </a:r>
            <a:r>
              <a:rPr lang="en-US" sz="1200" baseline="0" dirty="0" smtClean="0">
                <a:solidFill>
                  <a:srgbClr val="000000"/>
                </a:solidFill>
              </a:rPr>
              <a:t> y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distribucion</a:t>
            </a:r>
            <a:r>
              <a:rPr lang="en-US" sz="1200" baseline="0" dirty="0" smtClean="0">
                <a:solidFill>
                  <a:srgbClr val="000000"/>
                </a:solidFill>
              </a:rPr>
              <a:t> de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recursos</a:t>
            </a:r>
            <a:endParaRPr lang="en-US" sz="1200" baseline="0" dirty="0" smtClean="0">
              <a:solidFill>
                <a:srgbClr val="000000"/>
              </a:solidFill>
            </a:endParaRPr>
          </a:p>
          <a:p>
            <a:endParaRPr lang="en-US" sz="1200" b="1" baseline="0" dirty="0" smtClean="0">
              <a:solidFill>
                <a:srgbClr val="000000"/>
              </a:solidFill>
            </a:endParaRPr>
          </a:p>
          <a:p>
            <a:r>
              <a:rPr lang="en-US" b="1" dirty="0" smtClean="0"/>
              <a:t>http://</a:t>
            </a:r>
            <a:r>
              <a:rPr lang="en-US" b="1" dirty="0" err="1" smtClean="0"/>
              <a:t>satinfancia.dev</a:t>
            </a:r>
            <a:r>
              <a:rPr lang="en-US" b="1" dirty="0" smtClean="0"/>
              <a:t>/ultimo/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clasificación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realizo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tecnicas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máquinas</a:t>
            </a:r>
            <a:r>
              <a:rPr lang="en-US" baseline="0" dirty="0" smtClean="0"/>
              <a:t>. Latent Dietrich Allocation (LDA) </a:t>
            </a:r>
            <a:r>
              <a:rPr lang="en-US" baseline="0" dirty="0" err="1" smtClean="0"/>
              <a:t>aplicado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descripciones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El </a:t>
            </a:r>
            <a:r>
              <a:rPr lang="en-US" baseline="0" dirty="0" err="1" smtClean="0"/>
              <a:t>resultado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menores</a:t>
            </a:r>
            <a:r>
              <a:rPr lang="en-US" baseline="0" dirty="0" smtClean="0"/>
              <a:t> de 6 </a:t>
            </a:r>
            <a:r>
              <a:rPr lang="en-US" baseline="0" dirty="0" err="1" smtClean="0"/>
              <a:t>años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Espacio</a:t>
            </a:r>
            <a:r>
              <a:rPr lang="en-US" dirty="0" smtClean="0"/>
              <a:t> de </a:t>
            </a:r>
            <a:r>
              <a:rPr lang="en-US" dirty="0" err="1" smtClean="0"/>
              <a:t>descoordinación</a:t>
            </a:r>
            <a:r>
              <a:rPr lang="en-US" dirty="0" smtClean="0"/>
              <a:t>:</a:t>
            </a:r>
          </a:p>
          <a:p>
            <a:r>
              <a:rPr lang="en-US" dirty="0" smtClean="0"/>
              <a:t>	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ministerio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aspectos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 del los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incluyendo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bucal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regiones</a:t>
            </a:r>
            <a:endParaRPr lang="en-US" baseline="0" dirty="0" smtClean="0"/>
          </a:p>
          <a:p>
            <a:r>
              <a:rPr lang="en-US" baseline="0" dirty="0" smtClean="0"/>
              <a:t>	El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ministerio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Educacion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Bucal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centra</a:t>
            </a:r>
            <a:r>
              <a:rPr lang="en-US" baseline="0" dirty="0" smtClean="0"/>
              <a:t> solo en </a:t>
            </a:r>
            <a:r>
              <a:rPr lang="en-US" baseline="0" dirty="0" err="1" smtClean="0"/>
              <a:t>eso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aseline="0" dirty="0" smtClean="0"/>
              <a:t>El </a:t>
            </a:r>
            <a:r>
              <a:rPr lang="en-US" baseline="0" dirty="0" err="1" smtClean="0"/>
              <a:t>programa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ministerio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Escuelas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Saludable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centra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resto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temas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salud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 </a:t>
            </a:r>
            <a:r>
              <a:rPr lang="en-US" baseline="0" dirty="0" err="1" smtClean="0"/>
              <a:t>dependencia</a:t>
            </a:r>
            <a:r>
              <a:rPr lang="en-US" baseline="0" dirty="0" smtClean="0"/>
              <a:t> de multiples </a:t>
            </a:r>
            <a:r>
              <a:rPr lang="en-US" baseline="0" dirty="0" err="1" smtClean="0"/>
              <a:t>ministerios</a:t>
            </a:r>
            <a:r>
              <a:rPr lang="en-US" baseline="0" dirty="0" smtClean="0"/>
              <a:t> genera </a:t>
            </a:r>
            <a:r>
              <a:rPr lang="en-US" baseline="0" dirty="0" err="1" smtClean="0"/>
              <a:t>duplicacion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administrativos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operacionales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aumenta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costo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evaluación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impacto</a:t>
            </a:r>
            <a:r>
              <a:rPr lang="en-US" baseline="0" dirty="0" smtClean="0"/>
              <a:t> y la </a:t>
            </a:r>
            <a:r>
              <a:rPr lang="en-US" baseline="0" dirty="0" err="1" smtClean="0"/>
              <a:t>complejiza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efectos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cruzados</a:t>
            </a:r>
            <a:r>
              <a:rPr lang="en-US" baseline="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dificil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acceso</a:t>
            </a:r>
            <a:r>
              <a:rPr lang="en-US" baseline="0" dirty="0" smtClean="0"/>
              <a:t>. Si un </a:t>
            </a:r>
            <a:r>
              <a:rPr lang="en-US" baseline="0" dirty="0" err="1" smtClean="0"/>
              <a:t>niño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atencion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bucal</a:t>
            </a:r>
            <a:r>
              <a:rPr lang="en-US" baseline="0" dirty="0" smtClean="0"/>
              <a:t> en la IV region,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? =&gt; </a:t>
            </a:r>
            <a:r>
              <a:rPr lang="en-US" baseline="0" dirty="0" err="1" smtClean="0"/>
              <a:t>incide</a:t>
            </a:r>
            <a:r>
              <a:rPr lang="en-US" baseline="0" dirty="0" smtClean="0"/>
              <a:t> 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3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duplicacion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complejidad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acceso</a:t>
            </a:r>
            <a:r>
              <a:rPr lang="en-US" baseline="0" dirty="0" smtClean="0"/>
              <a:t> genera </a:t>
            </a:r>
            <a:r>
              <a:rPr lang="en-US" baseline="0" dirty="0" err="1" smtClean="0"/>
              <a:t>problemas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gasto</a:t>
            </a:r>
            <a:r>
              <a:rPr lang="en-US" baseline="0" dirty="0" smtClean="0"/>
              <a:t> real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presupuestado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9F0C-A11A-9246-BAD5-ECF3CF51FB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2DB6-EFCD-D440-B4BD-03781E953B0F}" type="datetime1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FB11-031E-9845-981C-2794DDD4229D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0A6-306B-D34F-8E4E-04B80B0EA119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481A-9385-CF4A-A002-07850B0704D0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4BDD-1766-9D40-8F87-70DBA0AA54F0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21C9-6B56-504A-99BC-81416B560551}" type="datetime1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3125-DFE1-1548-8EF1-78A60082A628}" type="datetime1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5AD8-BEC5-F24C-B23E-A9231A24699F}" type="datetime1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54C0-120A-7044-ABDF-008A29201FA9}" type="datetime1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D797-8ABB-684A-9B90-CC4B8EB9F3FF}" type="datetime1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2A5A-E7B7-8145-ACB9-01FF8CC749CA}" type="datetime1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0E5C-390F-4E40-897D-7E460EB4F8DF}" type="datetime1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IN72J Unidad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55585" y="1478199"/>
            <a:ext cx="2666565" cy="2804810"/>
            <a:chOff x="3986083" y="1862036"/>
            <a:chExt cx="2666565" cy="2281984"/>
          </a:xfrm>
        </p:grpSpPr>
        <p:sp>
          <p:nvSpPr>
            <p:cNvPr id="13" name="CuadroTexto 5"/>
            <p:cNvSpPr txBox="1">
              <a:spLocks noChangeArrowheads="1"/>
            </p:cNvSpPr>
            <p:nvPr/>
          </p:nvSpPr>
          <p:spPr bwMode="auto">
            <a:xfrm>
              <a:off x="3986083" y="3618167"/>
              <a:ext cx="2666565" cy="52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ES_tradnl" sz="1800" dirty="0" smtClean="0">
                  <a:latin typeface="Century Gothic"/>
                  <a:cs typeface="Century Gothic"/>
                </a:rPr>
                <a:t>Jorge Gaete Villegas</a:t>
              </a:r>
            </a:p>
            <a:p>
              <a:pPr eaLnBrk="1" hangingPunct="1"/>
              <a:r>
                <a:rPr lang="es-ES_tradnl" sz="1800" dirty="0" smtClean="0">
                  <a:latin typeface="Century Gothic"/>
                  <a:cs typeface="Century Gothic"/>
                </a:rPr>
                <a:t>14 de Agosto del 2018</a:t>
              </a:r>
              <a:endParaRPr lang="es-ES_tradnl" sz="1800" dirty="0">
                <a:latin typeface="Century Gothic"/>
                <a:cs typeface="Century Gothic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986083" y="1862036"/>
              <a:ext cx="1756" cy="2281984"/>
            </a:xfrm>
            <a:prstGeom prst="line">
              <a:avLst/>
            </a:prstGeom>
            <a:ln w="3175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uadroTexto 5"/>
          <p:cNvSpPr txBox="1">
            <a:spLocks noChangeArrowheads="1"/>
          </p:cNvSpPr>
          <p:nvPr/>
        </p:nvSpPr>
        <p:spPr bwMode="auto">
          <a:xfrm>
            <a:off x="1857341" y="1469378"/>
            <a:ext cx="715008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_tradnl" sz="3000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Innovar desde la falla</a:t>
            </a:r>
          </a:p>
          <a:p>
            <a:pPr eaLnBrk="1" hangingPunct="1"/>
            <a:endParaRPr lang="es-ES_tradnl" sz="2500" dirty="0" smtClean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s-ES_tradnl" sz="3000" dirty="0" smtClean="0">
                <a:latin typeface="Century Gothic"/>
                <a:cs typeface="Century Gothic"/>
              </a:rPr>
              <a:t>Fallas sistémicas en la protección a </a:t>
            </a:r>
          </a:p>
          <a:p>
            <a:pPr eaLnBrk="1" hangingPunct="1"/>
            <a:r>
              <a:rPr lang="es-ES_tradnl" sz="3000" dirty="0" smtClean="0">
                <a:latin typeface="Century Gothic"/>
                <a:cs typeface="Century Gothic"/>
              </a:rPr>
              <a:t>la infancia: una mirada cuantitativa</a:t>
            </a:r>
            <a:endParaRPr lang="es-ES_tradnl" sz="3000" dirty="0">
              <a:latin typeface="Century Gothic"/>
              <a:cs typeface="Century Gothic"/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Coordinación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38989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smtClean="0">
                <a:latin typeface="Century Gothic"/>
                <a:cs typeface="Century Gothic"/>
              </a:rPr>
              <a:t>No se logra utilizar todos los recursos</a:t>
            </a:r>
          </a:p>
          <a:p>
            <a:pPr marL="285750" indent="-285750">
              <a:buFont typeface="Arial"/>
              <a:buChar char="•"/>
            </a:pPr>
            <a:r>
              <a:rPr lang="es-CL" smtClean="0">
                <a:latin typeface="Century Gothic"/>
                <a:cs typeface="Century Gothic"/>
              </a:rPr>
              <a:t>La dificultad de acceso dificulta el ingreso de individuos a los programas</a:t>
            </a:r>
          </a:p>
          <a:p>
            <a:pPr marL="285750" indent="-285750">
              <a:buFont typeface="Arial"/>
              <a:buChar char="•"/>
            </a:pPr>
            <a:r>
              <a:rPr lang="es-CL" smtClean="0">
                <a:latin typeface="Century Gothic"/>
                <a:cs typeface="Century Gothic"/>
              </a:rPr>
              <a:t>Recursos administrativos duplicados</a:t>
            </a:r>
          </a:p>
          <a:p>
            <a:pPr marL="285750" indent="-285750">
              <a:buFont typeface="Arial"/>
              <a:buChar char="•"/>
            </a:pPr>
            <a:r>
              <a:rPr lang="es-CL" smtClean="0">
                <a:latin typeface="Century Gothic"/>
                <a:cs typeface="Century Gothic"/>
              </a:rPr>
              <a:t>Se ve que el efecto del número de proyectos no afecta realmente el cumpliminto del presupuesto </a:t>
            </a:r>
            <a:r>
              <a:rPr lang="es-CL" smtClean="0">
                <a:latin typeface="Century Gothic"/>
                <a:cs typeface="Century Gothic"/>
                <a:sym typeface="Wingdings"/>
              </a:rPr>
              <a:t> </a:t>
            </a:r>
            <a:r>
              <a:rPr lang="es-CL" b="1" i="1" smtClean="0">
                <a:latin typeface="Century Gothic"/>
                <a:cs typeface="Century Gothic"/>
                <a:sym typeface="Wingdings"/>
              </a:rPr>
              <a:t>problema sistémico</a:t>
            </a:r>
            <a:endParaRPr lang="es-CL" b="1" i="1"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67999"/>
              </p:ext>
            </p:extLst>
          </p:nvPr>
        </p:nvGraphicFramePr>
        <p:xfrm>
          <a:off x="1155700" y="1562100"/>
          <a:ext cx="6096000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/>
                <a:gridCol w="1663700"/>
                <a:gridCol w="16383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Grupo Foco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lang="es-CL" sz="1600" baseline="0" noProof="0" smtClean="0">
                          <a:latin typeface="Century Gothic"/>
                          <a:cs typeface="Century Gothic"/>
                        </a:rPr>
                        <a:t> gasto presupuesto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Nº</a:t>
                      </a:r>
                      <a:r>
                        <a:rPr lang="es-CL" sz="1600" baseline="0" noProof="0" smtClean="0">
                          <a:latin typeface="Century Gothic"/>
                          <a:cs typeface="Century Gothic"/>
                        </a:rPr>
                        <a:t> de Programas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Jóvenes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63,48%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18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Jóvenes</a:t>
                      </a:r>
                      <a:r>
                        <a:rPr lang="es-CL" sz="1600" baseline="0" noProof="0" smtClean="0">
                          <a:latin typeface="Century Gothic"/>
                          <a:cs typeface="Century Gothic"/>
                        </a:rPr>
                        <a:t> y niñ@s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87.63%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46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aseline="0" noProof="0" smtClean="0">
                          <a:latin typeface="Century Gothic"/>
                          <a:cs typeface="Century Gothic"/>
                        </a:rPr>
                        <a:t>Niñ@s mayores de 6 años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82.70%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0" noProof="0" smtClean="0">
                          <a:latin typeface="Century Gothic"/>
                          <a:cs typeface="Century Gothic"/>
                        </a:rPr>
                        <a:t>Niñ@s menores de 6 años</a:t>
                      </a:r>
                      <a:endParaRPr lang="es-CL" sz="1600" noProof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smtClean="0">
                          <a:latin typeface="Century Gothic"/>
                          <a:cs typeface="Century Gothic"/>
                        </a:rPr>
                        <a:t>80.06%</a:t>
                      </a:r>
                      <a:endParaRPr lang="es-C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noProof="0" dirty="0" smtClean="0">
                          <a:latin typeface="Century Gothic"/>
                          <a:cs typeface="Century Gothic"/>
                        </a:rPr>
                        <a:t>17</a:t>
                      </a:r>
                      <a:endParaRPr lang="es-C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81869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/>
                <a:cs typeface="Century Gothic"/>
              </a:rPr>
              <a:t>Gasto de todos los programas del BIPS agrupados por Grupo objetivo </a:t>
            </a:r>
            <a:endParaRPr lang="es-CL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26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Distribución de recursos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15248" y="919238"/>
            <a:ext cx="3652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/>
                <a:cs typeface="Century Gothic"/>
              </a:rPr>
              <a:t>Observaciones:</a:t>
            </a:r>
          </a:p>
          <a:p>
            <a:pPr marL="285750" indent="-285750">
              <a:buFont typeface="Arial"/>
              <a:buChar char="•"/>
            </a:pPr>
            <a:r>
              <a:rPr lang="es-CL" b="1" dirty="0" smtClean="0">
                <a:latin typeface="Century Gothic"/>
                <a:cs typeface="Century Gothic"/>
              </a:rPr>
              <a:t>Menores</a:t>
            </a:r>
            <a:r>
              <a:rPr lang="es-CL" dirty="0" smtClean="0">
                <a:latin typeface="Century Gothic"/>
                <a:cs typeface="Century Gothic"/>
              </a:rPr>
              <a:t> </a:t>
            </a:r>
            <a:r>
              <a:rPr lang="es-CL" dirty="0" smtClean="0">
                <a:latin typeface="Century Gothic"/>
                <a:cs typeface="Century Gothic"/>
              </a:rPr>
              <a:t>niveles </a:t>
            </a:r>
            <a:r>
              <a:rPr lang="es-CL" dirty="0" smtClean="0">
                <a:latin typeface="Century Gothic"/>
                <a:cs typeface="Century Gothic"/>
              </a:rPr>
              <a:t>de </a:t>
            </a:r>
            <a:r>
              <a:rPr lang="es-CL" b="1" dirty="0" smtClean="0">
                <a:latin typeface="Century Gothic"/>
                <a:cs typeface="Century Gothic"/>
              </a:rPr>
              <a:t>complejidad</a:t>
            </a:r>
            <a:r>
              <a:rPr lang="es-CL" dirty="0" smtClean="0">
                <a:latin typeface="Century Gothic"/>
                <a:cs typeface="Century Gothic"/>
              </a:rPr>
              <a:t> reciben </a:t>
            </a:r>
            <a:r>
              <a:rPr lang="es-CL" b="1" dirty="0" smtClean="0">
                <a:latin typeface="Century Gothic"/>
                <a:cs typeface="Century Gothic"/>
              </a:rPr>
              <a:t>menos</a:t>
            </a:r>
            <a:r>
              <a:rPr lang="es-CL" dirty="0" smtClean="0">
                <a:latin typeface="Century Gothic"/>
                <a:cs typeface="Century Gothic"/>
              </a:rPr>
              <a:t> </a:t>
            </a:r>
            <a:r>
              <a:rPr lang="es-CL" b="1" dirty="0" smtClean="0">
                <a:latin typeface="Century Gothic"/>
                <a:cs typeface="Century Gothic"/>
              </a:rPr>
              <a:t>presupuesto</a:t>
            </a:r>
            <a:r>
              <a:rPr lang="es-CL" dirty="0" smtClean="0">
                <a:latin typeface="Century Gothic"/>
                <a:cs typeface="Century Gothic"/>
              </a:rPr>
              <a:t>.</a:t>
            </a:r>
            <a:endParaRPr lang="es-CL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s-CL" b="1" dirty="0" smtClean="0">
                <a:latin typeface="Century Gothic"/>
                <a:cs typeface="Century Gothic"/>
              </a:rPr>
              <a:t>No existe </a:t>
            </a:r>
            <a:r>
              <a:rPr lang="es-CL" dirty="0" smtClean="0">
                <a:latin typeface="Century Gothic"/>
                <a:cs typeface="Century Gothic"/>
              </a:rPr>
              <a:t>una </a:t>
            </a:r>
            <a:r>
              <a:rPr lang="es-CL" b="1" dirty="0" smtClean="0">
                <a:latin typeface="Century Gothic"/>
                <a:cs typeface="Century Gothic"/>
              </a:rPr>
              <a:t>correlacion</a:t>
            </a:r>
            <a:r>
              <a:rPr lang="es-CL" dirty="0" smtClean="0">
                <a:latin typeface="Century Gothic"/>
                <a:cs typeface="Century Gothic"/>
              </a:rPr>
              <a:t> </a:t>
            </a:r>
            <a:r>
              <a:rPr lang="es-CL" b="1" dirty="0" smtClean="0">
                <a:latin typeface="Century Gothic"/>
                <a:cs typeface="Century Gothic"/>
              </a:rPr>
              <a:t>entre</a:t>
            </a:r>
            <a:r>
              <a:rPr lang="es-CL" dirty="0" smtClean="0">
                <a:latin typeface="Century Gothic"/>
                <a:cs typeface="Century Gothic"/>
              </a:rPr>
              <a:t> el gasto y los niveles de </a:t>
            </a:r>
            <a:r>
              <a:rPr lang="es-CL" b="1" dirty="0" smtClean="0">
                <a:latin typeface="Century Gothic"/>
                <a:cs typeface="Century Gothic"/>
              </a:rPr>
              <a:t>complejidad 3 y </a:t>
            </a:r>
            <a:r>
              <a:rPr lang="es-CL" dirty="0" smtClean="0">
                <a:latin typeface="Century Gothic"/>
                <a:cs typeface="Century Gothic"/>
              </a:rPr>
              <a:t>4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El </a:t>
            </a:r>
            <a:r>
              <a:rPr lang="es-CL" b="1" dirty="0" smtClean="0">
                <a:latin typeface="Century Gothic"/>
                <a:cs typeface="Century Gothic"/>
              </a:rPr>
              <a:t>sistema</a:t>
            </a:r>
            <a:r>
              <a:rPr lang="es-CL" dirty="0" smtClean="0">
                <a:latin typeface="Century Gothic"/>
                <a:cs typeface="Century Gothic"/>
              </a:rPr>
              <a:t> solo es capaz de </a:t>
            </a:r>
            <a:r>
              <a:rPr lang="es-CL" b="1" dirty="0" smtClean="0">
                <a:latin typeface="Century Gothic"/>
                <a:cs typeface="Century Gothic"/>
              </a:rPr>
              <a:t>ver dos niveles de </a:t>
            </a:r>
            <a:r>
              <a:rPr lang="es-CL" b="1" dirty="0" smtClean="0">
                <a:latin typeface="Century Gothic"/>
                <a:cs typeface="Century Gothic"/>
              </a:rPr>
              <a:t>complejidad</a:t>
            </a:r>
            <a:r>
              <a:rPr lang="es-CL" dirty="0" smtClean="0">
                <a:latin typeface="Century Gothic"/>
                <a:cs typeface="Century Gothic"/>
              </a:rPr>
              <a:t>, </a:t>
            </a:r>
            <a:r>
              <a:rPr lang="es-CL" dirty="0" smtClean="0">
                <a:latin typeface="Century Gothic"/>
                <a:cs typeface="Century Gothic"/>
              </a:rPr>
              <a:t>siendo ciego a las diferencias existentes</a:t>
            </a:r>
            <a:endParaRPr lang="es-CL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3597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smtClean="0">
                <a:latin typeface="Century Gothic"/>
                <a:cs typeface="Century Gothic"/>
              </a:rPr>
              <a:t>Nota: El tamaño del círculo representa el total gastado por región</a:t>
            </a:r>
            <a:endParaRPr lang="es-CL" sz="120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8-08-14 at 03.23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838"/>
            <a:ext cx="5588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chemeClr val="tx1"/>
                </a:solidFill>
              </a:rPr>
              <a:t>Conclusiones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" y="911179"/>
            <a:ext cx="91440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Complejidad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 del </a:t>
            </a:r>
            <a:r>
              <a:rPr lang="en-US" sz="2300" b="1" dirty="0" err="1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sistema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 de </a:t>
            </a:r>
            <a:r>
              <a:rPr lang="en-US" sz="2300" b="1" dirty="0" err="1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oferta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 de </a:t>
            </a:r>
            <a:r>
              <a:rPr lang="en-US" sz="2300" b="1" dirty="0" err="1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programas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 genera al </a:t>
            </a:r>
            <a:r>
              <a:rPr lang="en-US" sz="2300" b="1" dirty="0" err="1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menos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:</a:t>
            </a:r>
            <a:endParaRPr lang="en-US" sz="2300" b="1" dirty="0" smtClean="0">
              <a:solidFill>
                <a:schemeClr val="accent4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Difícil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a</a:t>
            </a:r>
            <a:r>
              <a:rPr lang="en-US" dirty="0" err="1" smtClean="0">
                <a:latin typeface="Century Gothic"/>
                <a:cs typeface="Century Gothic"/>
              </a:rPr>
              <a:t>cceso</a:t>
            </a:r>
            <a:r>
              <a:rPr lang="en-US" dirty="0" smtClean="0">
                <a:latin typeface="Century Gothic"/>
                <a:cs typeface="Century Gothic"/>
              </a:rPr>
              <a:t> a </a:t>
            </a:r>
            <a:r>
              <a:rPr lang="en-US" dirty="0" err="1" smtClean="0">
                <a:latin typeface="Century Gothic"/>
                <a:cs typeface="Century Gothic"/>
              </a:rPr>
              <a:t>programas</a:t>
            </a:r>
            <a:endParaRPr lang="en-US" dirty="0">
              <a:latin typeface="Century Gothic"/>
              <a:cs typeface="Century Gothic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Duplicación</a:t>
            </a:r>
            <a:r>
              <a:rPr lang="en-US" dirty="0" smtClean="0">
                <a:latin typeface="Century Gothic"/>
                <a:cs typeface="Century Gothic"/>
              </a:rPr>
              <a:t> de </a:t>
            </a:r>
            <a:r>
              <a:rPr lang="en-US" dirty="0" err="1" smtClean="0">
                <a:latin typeface="Century Gothic"/>
                <a:cs typeface="Century Gothic"/>
              </a:rPr>
              <a:t>gastos</a:t>
            </a:r>
            <a:r>
              <a:rPr lang="en-US" dirty="0" smtClean="0">
                <a:latin typeface="Century Gothic"/>
                <a:cs typeface="Century Gothic"/>
              </a:rPr>
              <a:t> en </a:t>
            </a:r>
            <a:r>
              <a:rPr lang="en-US" dirty="0" err="1">
                <a:latin typeface="Century Gothic"/>
                <a:cs typeface="Century Gothic"/>
              </a:rPr>
              <a:t>p</a:t>
            </a:r>
            <a:r>
              <a:rPr lang="en-US" dirty="0" err="1" smtClean="0">
                <a:latin typeface="Century Gothic"/>
                <a:cs typeface="Century Gothic"/>
              </a:rPr>
              <a:t>rogramas</a:t>
            </a:r>
            <a:r>
              <a:rPr lang="en-US" dirty="0" smtClean="0">
                <a:latin typeface="Century Gothic"/>
                <a:cs typeface="Century Gothic"/>
              </a:rPr>
              <a:t> con </a:t>
            </a:r>
            <a:r>
              <a:rPr lang="en-US" dirty="0" err="1" smtClean="0">
                <a:latin typeface="Century Gothic"/>
                <a:cs typeface="Century Gothic"/>
              </a:rPr>
              <a:t>objetivos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similares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administrados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distintos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ministerios</a:t>
            </a:r>
            <a:endParaRPr lang="en-US" dirty="0" smtClean="0">
              <a:latin typeface="Century Gothic"/>
              <a:cs typeface="Century Gothic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latin typeface="Century Gothic"/>
                <a:cs typeface="Century Gothic"/>
              </a:rPr>
              <a:t>Problemas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de </a:t>
            </a:r>
            <a:r>
              <a:rPr lang="en-US" dirty="0" err="1" smtClean="0">
                <a:latin typeface="Century Gothic"/>
                <a:cs typeface="Century Gothic"/>
              </a:rPr>
              <a:t>coordinación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DUPLICACION O AUMENTO DE LAS ORGANIZACIONES NO AYUDA A DISMINUIR LOS PROBLEMAS DESCRITOS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sz="2300" dirty="0" smtClean="0">
                <a:latin typeface="Century Gothic"/>
                <a:cs typeface="Century Gothic"/>
              </a:rPr>
              <a:t>El </a:t>
            </a:r>
            <a:r>
              <a:rPr lang="en-US" sz="2300" dirty="0" err="1" smtClean="0">
                <a:latin typeface="Century Gothic"/>
                <a:cs typeface="Century Gothic"/>
              </a:rPr>
              <a:t>uso</a:t>
            </a:r>
            <a:r>
              <a:rPr lang="en-US" sz="2300" dirty="0" smtClean="0">
                <a:latin typeface="Century Gothic"/>
                <a:cs typeface="Century Gothic"/>
              </a:rPr>
              <a:t> de </a:t>
            </a:r>
            <a:r>
              <a:rPr lang="en-US" sz="2300" dirty="0" err="1" smtClean="0">
                <a:latin typeface="Century Gothic"/>
                <a:cs typeface="Century Gothic"/>
              </a:rPr>
              <a:t>tecnologias</a:t>
            </a:r>
            <a:r>
              <a:rPr lang="en-US" sz="2300" dirty="0" smtClean="0">
                <a:latin typeface="Century Gothic"/>
                <a:cs typeface="Century Gothic"/>
              </a:rPr>
              <a:t> </a:t>
            </a:r>
            <a:r>
              <a:rPr lang="en-US" sz="2300" dirty="0" err="1" smtClean="0">
                <a:latin typeface="Century Gothic"/>
                <a:cs typeface="Century Gothic"/>
              </a:rPr>
              <a:t>es</a:t>
            </a:r>
            <a:r>
              <a:rPr lang="en-US" sz="2300" dirty="0" smtClean="0">
                <a:latin typeface="Century Gothic"/>
                <a:cs typeface="Century Gothic"/>
              </a:rPr>
              <a:t> </a:t>
            </a:r>
            <a:r>
              <a:rPr lang="en-US" sz="2300" dirty="0" err="1" smtClean="0">
                <a:latin typeface="Century Gothic"/>
                <a:cs typeface="Century Gothic"/>
              </a:rPr>
              <a:t>necesario</a:t>
            </a:r>
            <a:r>
              <a:rPr lang="en-US" sz="2300" dirty="0" smtClean="0">
                <a:latin typeface="Century Gothic"/>
                <a:cs typeface="Century Gothic"/>
              </a:rPr>
              <a:t> </a:t>
            </a:r>
            <a:r>
              <a:rPr lang="en-US" sz="2300" dirty="0" err="1" smtClean="0">
                <a:latin typeface="Century Gothic"/>
                <a:cs typeface="Century Gothic"/>
              </a:rPr>
              <a:t>para</a:t>
            </a:r>
            <a:r>
              <a:rPr lang="en-US" sz="2300" dirty="0" smtClean="0">
                <a:latin typeface="Century Gothic"/>
                <a:cs typeface="Century Gothic"/>
              </a:rPr>
              <a:t> el </a:t>
            </a:r>
            <a:r>
              <a:rPr lang="en-US" sz="2300" dirty="0" err="1" smtClean="0">
                <a:latin typeface="Century Gothic"/>
                <a:cs typeface="Century Gothic"/>
              </a:rPr>
              <a:t>estudio</a:t>
            </a:r>
            <a:r>
              <a:rPr lang="en-US" sz="2300" dirty="0" smtClean="0">
                <a:latin typeface="Century Gothic"/>
                <a:cs typeface="Century Gothic"/>
              </a:rPr>
              <a:t> de </a:t>
            </a:r>
            <a:r>
              <a:rPr lang="en-US" sz="2300" dirty="0" err="1" smtClean="0">
                <a:latin typeface="Century Gothic"/>
                <a:cs typeface="Century Gothic"/>
              </a:rPr>
              <a:t>sistemas</a:t>
            </a:r>
            <a:r>
              <a:rPr lang="en-US" sz="2300" dirty="0" smtClean="0">
                <a:latin typeface="Century Gothic"/>
                <a:cs typeface="Century Gothic"/>
              </a:rPr>
              <a:t> </a:t>
            </a:r>
            <a:r>
              <a:rPr lang="en-US" sz="2300" dirty="0" err="1" smtClean="0">
                <a:latin typeface="Century Gothic"/>
                <a:cs typeface="Century Gothic"/>
              </a:rPr>
              <a:t>complejos</a:t>
            </a:r>
            <a:r>
              <a:rPr lang="en-US" sz="2300" dirty="0" smtClean="0">
                <a:latin typeface="Century Gothic"/>
                <a:cs typeface="Century Gothic"/>
              </a:rPr>
              <a:t> con gran </a:t>
            </a:r>
            <a:r>
              <a:rPr lang="en-US" sz="2300" dirty="0" err="1" smtClean="0">
                <a:latin typeface="Century Gothic"/>
                <a:cs typeface="Century Gothic"/>
              </a:rPr>
              <a:t>cantidad</a:t>
            </a:r>
            <a:r>
              <a:rPr lang="en-US" sz="2300" dirty="0" smtClean="0">
                <a:latin typeface="Century Gothic"/>
                <a:cs typeface="Century Gothic"/>
              </a:rPr>
              <a:t> de </a:t>
            </a:r>
            <a:r>
              <a:rPr lang="en-US" sz="2300" dirty="0" err="1" smtClean="0">
                <a:latin typeface="Century Gothic"/>
                <a:cs typeface="Century Gothic"/>
              </a:rPr>
              <a:t>documentación</a:t>
            </a:r>
            <a:endParaRPr lang="en-US" sz="2300" dirty="0">
              <a:latin typeface="Century Gothic"/>
              <a:cs typeface="Century Gothic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latin typeface="Century Gothic"/>
                <a:cs typeface="Century Gothic"/>
              </a:rPr>
              <a:t>Herramientas</a:t>
            </a:r>
            <a:r>
              <a:rPr lang="en-US" dirty="0" smtClean="0">
                <a:latin typeface="Century Gothic"/>
                <a:cs typeface="Century Gothic"/>
              </a:rPr>
              <a:t> de </a:t>
            </a:r>
            <a:r>
              <a:rPr lang="en-US" dirty="0" err="1" smtClean="0">
                <a:latin typeface="Century Gothic"/>
                <a:cs typeface="Century Gothic"/>
              </a:rPr>
              <a:t>Visualización</a:t>
            </a:r>
            <a:endParaRPr lang="en-US" dirty="0" smtClean="0">
              <a:latin typeface="Century Gothic"/>
              <a:cs typeface="Century Gothic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Topic Modeling y machine learning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033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chemeClr val="tx1"/>
                </a:solidFill>
              </a:rPr>
              <a:t>Conclusiones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1600" y="919239"/>
            <a:ext cx="8928100" cy="2675922"/>
          </a:xfrm>
          <a:prstGeom prst="roundRect">
            <a:avLst>
              <a:gd name="adj" fmla="val 61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600" b="1" dirty="0" smtClean="0">
              <a:solidFill>
                <a:schemeClr val="accent4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s-CL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Complejidad del sistema de ofertas genera al menos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Difícil</a:t>
            </a:r>
            <a:r>
              <a:rPr lang="es-CL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acceso</a:t>
            </a:r>
            <a:r>
              <a:rPr lang="es-CL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 a programas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Duplicación</a:t>
            </a:r>
            <a:r>
              <a:rPr lang="es-CL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 de </a:t>
            </a: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gastos</a:t>
            </a:r>
            <a:r>
              <a:rPr lang="es-CL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 en programas con </a:t>
            </a: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objetivos similares </a:t>
            </a:r>
            <a:r>
              <a:rPr lang="es-CL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administrados por distintos ministerios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Problemas</a:t>
            </a:r>
            <a:r>
              <a:rPr lang="es-CL" sz="1700" dirty="0" smtClean="0">
                <a:solidFill>
                  <a:schemeClr val="tx1"/>
                </a:solidFill>
                <a:latin typeface="Century Gothic"/>
                <a:cs typeface="Century Gothic"/>
              </a:rPr>
              <a:t> de </a:t>
            </a: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coordinación</a:t>
            </a:r>
          </a:p>
          <a:p>
            <a:pPr marL="800100" lvl="1" indent="-342900">
              <a:buFont typeface="+mj-lt"/>
              <a:buAutoNum type="arabicPeriod"/>
            </a:pPr>
            <a:endParaRPr lang="es-CL" sz="1700" b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+mj-lt"/>
              <a:buAutoNum type="arabicPeriod"/>
            </a:pPr>
            <a:endParaRPr lang="es-CL" sz="17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+mj-lt"/>
              <a:buAutoNum type="arabicPeriod"/>
            </a:pPr>
            <a:endParaRPr lang="es-CL" sz="1700" b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+mj-lt"/>
              <a:buAutoNum type="arabicPeriod"/>
            </a:pPr>
            <a:endParaRPr lang="es-CL" sz="17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+mj-lt"/>
              <a:buAutoNum type="arabicPeriod"/>
            </a:pPr>
            <a:endParaRPr lang="es-CL" sz="1700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es-CL" sz="600" dirty="0" smtClean="0">
              <a:latin typeface="Century Gothic"/>
              <a:cs typeface="Century Gothi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600" y="3849160"/>
            <a:ext cx="8928100" cy="1358900"/>
          </a:xfrm>
          <a:prstGeom prst="roundRect">
            <a:avLst>
              <a:gd name="adj" fmla="val 61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i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Las tecnolog</a:t>
            </a:r>
            <a:r>
              <a:rPr lang="es-CL" sz="2500" b="1" i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í</a:t>
            </a:r>
            <a:r>
              <a:rPr lang="es-CL" sz="2500" b="1" i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as aporte </a:t>
            </a:r>
          </a:p>
          <a:p>
            <a:r>
              <a:rPr lang="es-CL" sz="2500" b="1" i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en el estudio de </a:t>
            </a:r>
          </a:p>
          <a:p>
            <a:r>
              <a:rPr lang="es-CL" sz="2500" b="1" i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Sistemas complejos</a:t>
            </a:r>
          </a:p>
          <a:p>
            <a:endParaRPr lang="es-CL" sz="600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0" y="400156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s-CL" sz="1700" dirty="0">
                <a:latin typeface="Century Gothic"/>
                <a:cs typeface="Century Gothic"/>
              </a:rPr>
              <a:t>Visualización de la complejidad </a:t>
            </a:r>
            <a:r>
              <a:rPr lang="es-CL" sz="1600" dirty="0">
                <a:latin typeface="Century Gothic"/>
                <a:cs typeface="Century Gothic"/>
              </a:rPr>
              <a:t>(Herramientas de Visualización)</a:t>
            </a:r>
          </a:p>
          <a:p>
            <a:pPr marL="285750" lvl="1" indent="-285750">
              <a:buFont typeface="Arial"/>
              <a:buChar char="•"/>
            </a:pPr>
            <a:r>
              <a:rPr lang="es-CL" sz="1700" dirty="0">
                <a:latin typeface="Century Gothic"/>
                <a:cs typeface="Century Gothic"/>
              </a:rPr>
              <a:t>Analizar gran cantidad de documentacion </a:t>
            </a:r>
            <a:r>
              <a:rPr lang="es-CL" sz="1600" dirty="0">
                <a:latin typeface="Century Gothic"/>
                <a:cs typeface="Century Gothic"/>
              </a:rPr>
              <a:t>(Topic Modeling y machine learning</a:t>
            </a:r>
            <a:r>
              <a:rPr lang="es-CL" sz="1600" dirty="0" smtClean="0">
                <a:latin typeface="Century Gothic"/>
                <a:cs typeface="Century Gothic"/>
              </a:rPr>
              <a:t>)</a:t>
            </a:r>
            <a:endParaRPr lang="es-CL" sz="1600" dirty="0">
              <a:latin typeface="Century Gothic"/>
              <a:cs typeface="Century Gothic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400" y="2578100"/>
            <a:ext cx="8445500" cy="928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Apuntar </a:t>
            </a:r>
            <a:r>
              <a:rPr lang="es-CL" b="1" i="1" dirty="0">
                <a:solidFill>
                  <a:schemeClr val="tx1"/>
                </a:solidFill>
                <a:latin typeface="Century Gothic"/>
                <a:cs typeface="Century Gothic"/>
              </a:rPr>
              <a:t>a la SIMPLIFICACIÓN en los sistemas de </a:t>
            </a:r>
            <a:r>
              <a:rPr lang="es-CL" b="1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protección</a:t>
            </a:r>
            <a:endParaRPr lang="es-CL" b="1" i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s-CL" b="1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Aumento </a:t>
            </a:r>
            <a:r>
              <a:rPr lang="es-CL" b="1" i="1" dirty="0">
                <a:solidFill>
                  <a:schemeClr val="tx1"/>
                </a:solidFill>
                <a:latin typeface="Century Gothic"/>
                <a:cs typeface="Century Gothic"/>
              </a:rPr>
              <a:t>de las organizaciones no apunta a la disminución de los problemas descritos</a:t>
            </a:r>
          </a:p>
        </p:txBody>
      </p:sp>
    </p:spTree>
    <p:extLst>
      <p:ext uri="{BB962C8B-B14F-4D97-AF65-F5344CB8AC3E}">
        <p14:creationId xmlns:p14="http://schemas.microsoft.com/office/powerpoint/2010/main" val="342585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999" y="1008879"/>
            <a:ext cx="7976334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[1] </a:t>
            </a:r>
            <a:r>
              <a:rPr lang="en-US" sz="2000" dirty="0" err="1" smtClean="0"/>
              <a:t>Bayhill</a:t>
            </a:r>
            <a:r>
              <a:rPr lang="en-US" sz="2000" dirty="0"/>
              <a:t>, T., Brown, P., </a:t>
            </a:r>
            <a:r>
              <a:rPr lang="en-US" sz="2000" dirty="0" err="1"/>
              <a:t>Buede</a:t>
            </a:r>
            <a:r>
              <a:rPr lang="en-US" sz="2000" dirty="0"/>
              <a:t>, D., &amp; Martin, J. (2002). I. Systems Engineering Fundamentals. </a:t>
            </a:r>
            <a:r>
              <a:rPr lang="en-US" sz="2000" i="1" dirty="0"/>
              <a:t>Insight</a:t>
            </a:r>
            <a:r>
              <a:rPr lang="en-US" sz="2000" dirty="0"/>
              <a:t>, </a:t>
            </a:r>
            <a:r>
              <a:rPr lang="en-US" sz="2000" i="1" dirty="0"/>
              <a:t>5</a:t>
            </a:r>
            <a:r>
              <a:rPr lang="en-US" sz="2000" dirty="0"/>
              <a:t>(1), 7-10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[2] Andrade, M. (2018)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de </a:t>
            </a:r>
            <a:r>
              <a:rPr lang="en-US" sz="2000" dirty="0" err="1" smtClean="0"/>
              <a:t>supervisión</a:t>
            </a:r>
            <a:r>
              <a:rPr lang="en-US" sz="2000" dirty="0" smtClean="0"/>
              <a:t> a </a:t>
            </a:r>
            <a:r>
              <a:rPr lang="en-US" sz="2000" dirty="0" err="1" smtClean="0"/>
              <a:t>programas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protección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sename</a:t>
            </a:r>
            <a:r>
              <a:rPr lang="en-US" sz="2000" dirty="0" smtClean="0"/>
              <a:t>: </a:t>
            </a:r>
            <a:r>
              <a:rPr lang="en-US" sz="2000" dirty="0" err="1" smtClean="0"/>
              <a:t>Hallazgos</a:t>
            </a:r>
            <a:r>
              <a:rPr lang="en-US" sz="2000" dirty="0" smtClean="0"/>
              <a:t> y </a:t>
            </a:r>
            <a:r>
              <a:rPr lang="en-US" sz="2000" dirty="0" err="1" smtClean="0"/>
              <a:t>recomendaciones</a:t>
            </a:r>
            <a:r>
              <a:rPr lang="en-US" sz="2000" dirty="0" smtClean="0"/>
              <a:t>. </a:t>
            </a:r>
            <a:r>
              <a:rPr lang="en-US" sz="2000" dirty="0" err="1" smtClean="0"/>
              <a:t>Serie</a:t>
            </a:r>
            <a:r>
              <a:rPr lang="en-US" sz="2000" dirty="0" smtClean="0"/>
              <a:t> N1 FONDEF ID17I10033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s-ES_tradnl" sz="2000" dirty="0" smtClean="0"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chemeClr val="tx1"/>
                </a:solidFill>
              </a:rPr>
              <a:t>Referencias</a:t>
            </a:r>
            <a:endParaRPr lang="es-ES_tradnl" sz="4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F48A-232D-EB41-ACDD-7B19C75095AF}" type="datetime1">
              <a:rPr lang="en-US" smtClean="0"/>
              <a:t>8/14/18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>
                <a:solidFill>
                  <a:schemeClr val="tx1"/>
                </a:solidFill>
                <a:latin typeface="Century Gothic"/>
                <a:cs typeface="Century Gothic"/>
              </a:rPr>
              <a:t>Introducción: </a:t>
            </a:r>
            <a:r>
              <a:rPr lang="es-ES_tradnl" sz="4000" dirty="0" smtClean="0">
                <a:solidFill>
                  <a:schemeClr val="tx1"/>
                </a:solidFill>
                <a:latin typeface="Century Gothic"/>
                <a:cs typeface="Century Gothic"/>
              </a:rPr>
              <a:t>Objetivos</a:t>
            </a:r>
            <a:endParaRPr lang="es-ES_tradnl" sz="4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9000" y="1358900"/>
            <a:ext cx="7569200" cy="313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_tradnl" sz="2500" dirty="0" smtClean="0">
                <a:latin typeface="Century Gothic"/>
                <a:cs typeface="Century Gothic"/>
              </a:rPr>
              <a:t>Visión sistémica de las mecanismos de protección a la infancia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s-ES_tradnl" sz="1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_tradnl" sz="2500" dirty="0" smtClean="0">
                <a:latin typeface="Century Gothic"/>
                <a:cs typeface="Century Gothic"/>
              </a:rPr>
              <a:t>Ilustrar un primer diagnóstico del sistema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s-ES_tradnl" sz="1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_tradnl" sz="2500" dirty="0" smtClean="0">
                <a:latin typeface="Century Gothic"/>
                <a:cs typeface="Century Gothic"/>
              </a:rPr>
              <a:t>Entregar datos para el debate</a:t>
            </a:r>
          </a:p>
          <a:p>
            <a:pPr>
              <a:lnSpc>
                <a:spcPct val="110000"/>
              </a:lnSpc>
            </a:pPr>
            <a:endParaRPr lang="es-ES_tradnl" sz="1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_tradnl" sz="2500" dirty="0" smtClean="0">
                <a:latin typeface="Century Gothic"/>
                <a:cs typeface="Century Gothic"/>
              </a:rPr>
              <a:t>Ilustrar el uso de tecnología como soporte de análisis y monitoreo</a:t>
            </a:r>
            <a:endParaRPr lang="es-ES_tradnl" sz="2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296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chemeClr val="tx1"/>
                </a:solidFill>
                <a:latin typeface="Century Gothic"/>
                <a:cs typeface="Century Gothic"/>
              </a:rPr>
              <a:t>Una </a:t>
            </a:r>
            <a:r>
              <a:rPr lang="es-ES_tradnl" sz="4000" dirty="0">
                <a:solidFill>
                  <a:schemeClr val="tx1"/>
                </a:solidFill>
                <a:latin typeface="Century Gothic"/>
                <a:cs typeface="Century Gothic"/>
              </a:rPr>
              <a:t>mirada </a:t>
            </a:r>
            <a:r>
              <a:rPr lang="es-ES_tradnl" sz="4000" dirty="0" smtClean="0">
                <a:solidFill>
                  <a:schemeClr val="tx1"/>
                </a:solidFill>
                <a:latin typeface="Century Gothic"/>
                <a:cs typeface="Century Gothic"/>
              </a:rPr>
              <a:t>sistémica </a:t>
            </a:r>
            <a:r>
              <a:rPr lang="es-ES_tradnl" sz="30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(ingeniería)</a:t>
            </a:r>
            <a:endParaRPr lang="es-ES_tradnl" sz="30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65238"/>
            <a:ext cx="9144000" cy="474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_tradnl" sz="2500" dirty="0" smtClean="0">
                <a:latin typeface="Century Gothic"/>
                <a:cs typeface="Century Gothic"/>
              </a:rPr>
              <a:t>Una mirada sistémica desde la ingeniería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ES_tradnl" sz="2000" dirty="0" smtClean="0">
                <a:latin typeface="Century Gothic"/>
                <a:cs typeface="Century Gothic"/>
              </a:rPr>
              <a:t>Sistema:  </a:t>
            </a:r>
            <a:r>
              <a:rPr lang="es-ES_tradnl" sz="2000" i="1" dirty="0" smtClean="0">
                <a:latin typeface="Century Gothic"/>
                <a:cs typeface="Century Gothic"/>
              </a:rPr>
              <a:t>“Un componente integrado por personas, productos y procesos que proveen una capacidad para obtener un estado u objetivo deseado” [1] </a:t>
            </a:r>
          </a:p>
          <a:p>
            <a:pPr lvl="1">
              <a:lnSpc>
                <a:spcPct val="110000"/>
              </a:lnSpc>
            </a:pPr>
            <a:endParaRPr lang="es-ES_tradnl" sz="1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_tradnl" sz="2500" dirty="0" smtClean="0">
                <a:latin typeface="Century Gothic"/>
                <a:cs typeface="Century Gothic"/>
              </a:rPr>
              <a:t>Simplificaciones</a:t>
            </a:r>
            <a:endParaRPr lang="es-ES_tradnl" dirty="0" smtClean="0">
              <a:latin typeface="Century Gothic"/>
              <a:cs typeface="Century Gothic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ES_tradnl" sz="2000" dirty="0" smtClean="0">
                <a:latin typeface="Century Gothic"/>
                <a:cs typeface="Century Gothic"/>
              </a:rPr>
              <a:t>Una aproximación “Top-Down”, para lidiar con la complejidad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ES_tradnl" sz="2000" dirty="0" smtClean="0">
                <a:latin typeface="Century Gothic"/>
                <a:cs typeface="Century Gothic"/>
              </a:rPr>
              <a:t>Encapsulamiento de problemáticas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ES_tradnl" sz="2000" dirty="0" smtClean="0">
                <a:latin typeface="Century Gothic"/>
                <a:cs typeface="Century Gothic"/>
              </a:rPr>
              <a:t>Descripción sistémica simple, pocas variables que expliquen gran parte de las observaciones</a:t>
            </a:r>
          </a:p>
          <a:p>
            <a:pPr lvl="1">
              <a:lnSpc>
                <a:spcPct val="110000"/>
              </a:lnSpc>
            </a:pPr>
            <a:endParaRPr lang="es-ES_tradnl" sz="1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ES_tradnl" sz="2500" dirty="0" smtClean="0">
                <a:latin typeface="Century Gothic"/>
                <a:cs typeface="Century Gothic"/>
              </a:rPr>
              <a:t>Aplicabilidad para un sistema de alerta temprana </a:t>
            </a:r>
            <a:endParaRPr lang="es-ES_tradnl" sz="2000" dirty="0" smtClean="0">
              <a:latin typeface="Century Gothic"/>
              <a:cs typeface="Century Gothic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ES_tradnl" sz="2000" dirty="0" smtClean="0">
                <a:latin typeface="Century Gothic"/>
                <a:cs typeface="Century Gothic"/>
              </a:rPr>
              <a:t>Monitoreo sistémico de pocas variables clave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ES_tradnl" sz="2000" dirty="0" smtClean="0">
                <a:latin typeface="Century Gothic"/>
                <a:cs typeface="Century Gothic"/>
              </a:rPr>
              <a:t>Vista en los procesos mas que en casos puntuales</a:t>
            </a:r>
          </a:p>
        </p:txBody>
      </p:sp>
    </p:spTree>
    <p:extLst>
      <p:ext uri="{BB962C8B-B14F-4D97-AF65-F5344CB8AC3E}">
        <p14:creationId xmlns:p14="http://schemas.microsoft.com/office/powerpoint/2010/main" val="275211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chemeClr val="tx1"/>
                </a:solidFill>
                <a:latin typeface="Century Gothic"/>
                <a:cs typeface="Century Gothic"/>
              </a:rPr>
              <a:t>Una mirada desde el proceso</a:t>
            </a:r>
            <a:endParaRPr lang="es-ES_tradnl" sz="4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238"/>
            <a:ext cx="9144000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CL" sz="2300" dirty="0" smtClean="0">
                <a:latin typeface="Century Gothic"/>
                <a:cs typeface="Century Gothic"/>
              </a:rPr>
              <a:t>Mirada de procesos centrada en los niñ@s y adolescenter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0278" y="1925657"/>
            <a:ext cx="1668511" cy="604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Programas de prevención</a:t>
            </a:r>
            <a:endParaRPr lang="es-CL" sz="15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7397" y="2756237"/>
            <a:ext cx="1636298" cy="6919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Judicialización</a:t>
            </a:r>
            <a:endParaRPr lang="es-CL" sz="15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63003" y="3690426"/>
            <a:ext cx="1596716" cy="604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Programas de Intervención</a:t>
            </a:r>
            <a:endParaRPr lang="es-CL" sz="15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56518" y="4430805"/>
            <a:ext cx="1002882" cy="604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Egreso</a:t>
            </a:r>
            <a:endParaRPr lang="es-CL" sz="15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83485" y="2797993"/>
            <a:ext cx="999815" cy="604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Reingreso</a:t>
            </a:r>
            <a:endParaRPr lang="es-CL" sz="12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0278" y="1356909"/>
            <a:ext cx="5600122" cy="3287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Procesos para medición de impacto</a:t>
            </a:r>
            <a:endParaRPr lang="es-CL" sz="15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4" name="Elbow Connector 13"/>
          <p:cNvCxnSpPr>
            <a:stCxn id="5" idx="2"/>
            <a:endCxn id="7" idx="1"/>
          </p:cNvCxnSpPr>
          <p:nvPr/>
        </p:nvCxnSpPr>
        <p:spPr>
          <a:xfrm rot="16200000" flipH="1">
            <a:off x="1040002" y="2464837"/>
            <a:ext cx="571926" cy="7028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5" name="Elbow Connector 14"/>
          <p:cNvCxnSpPr>
            <a:stCxn id="7" idx="2"/>
            <a:endCxn id="8" idx="1"/>
          </p:cNvCxnSpPr>
          <p:nvPr/>
        </p:nvCxnSpPr>
        <p:spPr>
          <a:xfrm rot="16200000" flipH="1">
            <a:off x="2457012" y="3486759"/>
            <a:ext cx="544525" cy="4674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6" name="Elbow Connector 15"/>
          <p:cNvCxnSpPr>
            <a:stCxn id="8" idx="2"/>
            <a:endCxn id="10" idx="1"/>
          </p:cNvCxnSpPr>
          <p:nvPr/>
        </p:nvCxnSpPr>
        <p:spPr>
          <a:xfrm rot="16200000" flipH="1">
            <a:off x="3839912" y="4216523"/>
            <a:ext cx="438055" cy="5951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Elbow Connector 16"/>
          <p:cNvCxnSpPr>
            <a:stCxn id="10" idx="3"/>
            <a:endCxn id="12" idx="2"/>
          </p:cNvCxnSpPr>
          <p:nvPr/>
        </p:nvCxnSpPr>
        <p:spPr>
          <a:xfrm flipV="1">
            <a:off x="5359400" y="3402642"/>
            <a:ext cx="223993" cy="13304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8" name="Elbow Connector 17"/>
          <p:cNvCxnSpPr>
            <a:stCxn id="12" idx="1"/>
            <a:endCxn id="7" idx="3"/>
          </p:cNvCxnSpPr>
          <p:nvPr/>
        </p:nvCxnSpPr>
        <p:spPr>
          <a:xfrm rot="10800000" flipV="1">
            <a:off x="3313695" y="3100318"/>
            <a:ext cx="1769790" cy="19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6250" y="2061893"/>
            <a:ext cx="2051550" cy="1210654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91544" y="3681050"/>
            <a:ext cx="377286" cy="424356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6250" y="3272547"/>
            <a:ext cx="0" cy="1158258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2" name="Rectangle 21"/>
          <p:cNvSpPr/>
          <p:nvPr/>
        </p:nvSpPr>
        <p:spPr>
          <a:xfrm>
            <a:off x="140278" y="4430805"/>
            <a:ext cx="2709333" cy="6942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Oferta de programas ejecutados por Ministerios, ONG y Privados</a:t>
            </a:r>
            <a:endParaRPr lang="es-CL" sz="15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03189" y="4105406"/>
            <a:ext cx="0" cy="324917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31438" y="4898623"/>
            <a:ext cx="1525080" cy="0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7" name="Rounded Rectangle 36"/>
          <p:cNvSpPr/>
          <p:nvPr/>
        </p:nvSpPr>
        <p:spPr>
          <a:xfrm>
            <a:off x="3389895" y="1925657"/>
            <a:ext cx="1820333" cy="604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Reinserción en núcleo familiar</a:t>
            </a:r>
            <a:endParaRPr lang="es-CL" sz="15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38" name="Elbow Connector 37"/>
          <p:cNvCxnSpPr>
            <a:stCxn id="7" idx="0"/>
            <a:endCxn id="37" idx="1"/>
          </p:cNvCxnSpPr>
          <p:nvPr/>
        </p:nvCxnSpPr>
        <p:spPr>
          <a:xfrm rot="5400000" flipH="1" flipV="1">
            <a:off x="2678593" y="2044936"/>
            <a:ext cx="528255" cy="89434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1" name="Elbow Connector 40"/>
          <p:cNvCxnSpPr>
            <a:stCxn id="5" idx="3"/>
            <a:endCxn id="37" idx="1"/>
          </p:cNvCxnSpPr>
          <p:nvPr/>
        </p:nvCxnSpPr>
        <p:spPr>
          <a:xfrm>
            <a:off x="1808789" y="2227982"/>
            <a:ext cx="158110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50" name="Elbow Connector 49"/>
          <p:cNvCxnSpPr>
            <a:stCxn id="37" idx="2"/>
            <a:endCxn id="7" idx="3"/>
          </p:cNvCxnSpPr>
          <p:nvPr/>
        </p:nvCxnSpPr>
        <p:spPr>
          <a:xfrm rot="5400000">
            <a:off x="3520916" y="2323086"/>
            <a:ext cx="571926" cy="98636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6083300" y="1344209"/>
            <a:ext cx="30607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/>
                <a:cs typeface="Century Gothic"/>
              </a:rPr>
              <a:t>Exposición de los niñ@s a los programas del sename (basado en [2]):</a:t>
            </a:r>
          </a:p>
          <a:p>
            <a:pPr marL="285750" indent="-285750">
              <a:buFont typeface="Arial"/>
              <a:buChar char="•"/>
            </a:pPr>
            <a:r>
              <a:rPr lang="es-CL" sz="1400" dirty="0" smtClean="0">
                <a:latin typeface="Century Gothic"/>
                <a:cs typeface="Century Gothic"/>
              </a:rPr>
              <a:t>El proceso es relativamente definido</a:t>
            </a:r>
          </a:p>
          <a:p>
            <a:pPr marL="285750" indent="-285750">
              <a:buFont typeface="Arial"/>
              <a:buChar char="•"/>
            </a:pPr>
            <a:r>
              <a:rPr lang="es-CL" sz="1400" dirty="0" smtClean="0">
                <a:latin typeface="Century Gothic"/>
                <a:cs typeface="Century Gothic"/>
              </a:rPr>
              <a:t>Proceso Complejo: Múltiples puntos de intervención y actores</a:t>
            </a:r>
            <a:endParaRPr lang="es-CL" sz="1400" dirty="0">
              <a:latin typeface="Century Gothic"/>
              <a:cs typeface="Century Gothic"/>
            </a:endParaRPr>
          </a:p>
          <a:p>
            <a:endParaRPr lang="es-CL" sz="1000" dirty="0">
              <a:latin typeface="Century Gothic"/>
              <a:cs typeface="Century Gothic"/>
            </a:endParaRPr>
          </a:p>
          <a:p>
            <a:r>
              <a:rPr lang="es-CL" dirty="0" smtClean="0">
                <a:latin typeface="Century Gothic"/>
                <a:cs typeface="Century Gothic"/>
              </a:rPr>
              <a:t>Proceso definido con multiples intervenciones sin coordinación</a:t>
            </a:r>
          </a:p>
          <a:p>
            <a:endParaRPr lang="es-CL" dirty="0">
              <a:latin typeface="Century Gothic"/>
              <a:cs typeface="Century Gothic"/>
            </a:endParaRPr>
          </a:p>
          <a:p>
            <a:r>
              <a:rPr lang="es-CL" dirty="0" smtClean="0">
                <a:latin typeface="Century Gothic"/>
                <a:cs typeface="Century Gothic"/>
              </a:rPr>
              <a:t>Niñ@s pueden pasar por este proceso multiples veces y al mismo tiempo</a:t>
            </a:r>
            <a:endParaRPr lang="es-CL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78" y="5296959"/>
            <a:ext cx="2390925" cy="24622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CL" sz="1000" smtClean="0">
                <a:latin typeface="Century Gothic"/>
                <a:cs typeface="Century Gothic"/>
              </a:rPr>
              <a:t>Puntos de intervención Oferta</a:t>
            </a:r>
            <a:endParaRPr lang="es-CL" sz="1000">
              <a:latin typeface="Century Gothic"/>
              <a:cs typeface="Century Gothic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124803" y="5438373"/>
            <a:ext cx="350692" cy="0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53061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000" smtClean="0">
                <a:solidFill>
                  <a:srgbClr val="000000"/>
                </a:solidFill>
                <a:latin typeface="Century Gothic"/>
                <a:cs typeface="Century Gothic"/>
              </a:rPr>
              <a:t>Sistema de Oferta de programas </a:t>
            </a:r>
            <a:endParaRPr lang="es-CL" sz="400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s-CL" smtClean="0"/>
              <a:t>5</a:t>
            </a:fld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2665370" y="1882153"/>
            <a:ext cx="1906630" cy="18516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Sistema de Oferta de programas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191" y="909023"/>
            <a:ext cx="1728887" cy="5039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Familias</a:t>
            </a:r>
            <a:endParaRPr lang="es-CL" sz="15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7892" y="3394905"/>
            <a:ext cx="1708354" cy="5039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Colaboradores</a:t>
            </a:r>
            <a:endParaRPr lang="es-CL" sz="15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893" y="1782599"/>
            <a:ext cx="1728887" cy="5039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Sistema Judicial</a:t>
            </a:r>
            <a:endParaRPr lang="es-CL" sz="15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5191" y="4394265"/>
            <a:ext cx="1898709" cy="5039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Estado (Ministerios)</a:t>
            </a:r>
            <a:endParaRPr lang="es-CL" sz="15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4" name="Curved Connector 13"/>
          <p:cNvCxnSpPr>
            <a:stCxn id="10" idx="3"/>
            <a:endCxn id="8" idx="1"/>
          </p:cNvCxnSpPr>
          <p:nvPr/>
        </p:nvCxnSpPr>
        <p:spPr>
          <a:xfrm>
            <a:off x="2274078" y="1160978"/>
            <a:ext cx="670511" cy="992342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839" y="5250111"/>
            <a:ext cx="496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smtClean="0">
                <a:latin typeface="Century Gothic"/>
                <a:cs typeface="Century Gothic"/>
              </a:rPr>
              <a:t>NOTA</a:t>
            </a:r>
            <a:r>
              <a:rPr lang="es-CL" sz="1200" smtClean="0">
                <a:latin typeface="Century Gothic"/>
                <a:cs typeface="Century Gothic"/>
              </a:rPr>
              <a:t>: No se incluyen niñ@s ni adolescentes al no </a:t>
            </a:r>
          </a:p>
          <a:p>
            <a:r>
              <a:rPr lang="es-CL" sz="1200" smtClean="0">
                <a:latin typeface="Century Gothic"/>
                <a:cs typeface="Century Gothic"/>
              </a:rPr>
              <a:t>ser sujetos activos en el sistema.</a:t>
            </a:r>
            <a:endParaRPr lang="es-CL" sz="120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34" name="Curved Connector 33"/>
          <p:cNvCxnSpPr>
            <a:stCxn id="8" idx="2"/>
            <a:endCxn id="12" idx="2"/>
          </p:cNvCxnSpPr>
          <p:nvPr/>
        </p:nvCxnSpPr>
        <p:spPr>
          <a:xfrm rot="10800000">
            <a:off x="1218338" y="2286509"/>
            <a:ext cx="1447033" cy="521468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1" idx="0"/>
            <a:endCxn id="8" idx="2"/>
          </p:cNvCxnSpPr>
          <p:nvPr/>
        </p:nvCxnSpPr>
        <p:spPr>
          <a:xfrm rot="5400000" flipH="1" flipV="1">
            <a:off x="1745255" y="2474791"/>
            <a:ext cx="586928" cy="1253301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3"/>
            <a:endCxn id="8" idx="3"/>
          </p:cNvCxnSpPr>
          <p:nvPr/>
        </p:nvCxnSpPr>
        <p:spPr>
          <a:xfrm flipV="1">
            <a:off x="2443900" y="3462633"/>
            <a:ext cx="500689" cy="1183587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26000" y="665238"/>
            <a:ext cx="4318001" cy="487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CL" sz="2300" dirty="0" smtClean="0">
                <a:latin typeface="Century Gothic"/>
                <a:cs typeface="Century Gothic"/>
              </a:rPr>
              <a:t>Sistema de ofertas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Conjunto de programas, ejecutores, organismos coordinadores/evaluadores y procesos puestos en acción para proteger la infancia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Sistema tácito, unido por un objetivo común. Abstracción para estudio</a:t>
            </a:r>
          </a:p>
          <a:p>
            <a:pPr lvl="1">
              <a:lnSpc>
                <a:spcPct val="110000"/>
              </a:lnSpc>
            </a:pPr>
            <a:endParaRPr lang="es-CL" sz="8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CL" sz="2300" dirty="0" smtClean="0">
                <a:latin typeface="Century Gothic"/>
                <a:cs typeface="Century Gothic"/>
              </a:rPr>
              <a:t>Actores y complejidad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CL" sz="1700" dirty="0" smtClean="0">
                <a:latin typeface="Century Gothic"/>
                <a:cs typeface="Century Gothic"/>
              </a:rPr>
              <a:t>Sistema coordinado por sus mismos agentes: Sistema Judicial y Ministerios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CL" sz="1700" dirty="0" smtClean="0">
                <a:latin typeface="Century Gothic"/>
                <a:cs typeface="Century Gothic"/>
              </a:rPr>
              <a:t>Actores tambien interactúan entre sí</a:t>
            </a:r>
            <a:endParaRPr lang="es-CL" sz="1700" dirty="0">
              <a:latin typeface="Century Gothic"/>
              <a:cs typeface="Century Gothic"/>
            </a:endParaRPr>
          </a:p>
        </p:txBody>
      </p:sp>
      <p:cxnSp>
        <p:nvCxnSpPr>
          <p:cNvPr id="15" name="Curved Connector 14"/>
          <p:cNvCxnSpPr>
            <a:stCxn id="13" idx="3"/>
            <a:endCxn id="11" idx="3"/>
          </p:cNvCxnSpPr>
          <p:nvPr/>
        </p:nvCxnSpPr>
        <p:spPr>
          <a:xfrm flipH="1" flipV="1">
            <a:off x="2266246" y="3646860"/>
            <a:ext cx="177654" cy="999360"/>
          </a:xfrm>
          <a:prstGeom prst="curvedConnector3">
            <a:avLst>
              <a:gd name="adj1" fmla="val -128677"/>
            </a:avLst>
          </a:prstGeom>
          <a:ln w="3175" cmpd="sng">
            <a:solidFill>
              <a:schemeClr val="accent4">
                <a:lumMod val="50000"/>
              </a:schemeClr>
            </a:solidFill>
            <a:prstDash val="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1"/>
            <a:endCxn id="10" idx="1"/>
          </p:cNvCxnSpPr>
          <p:nvPr/>
        </p:nvCxnSpPr>
        <p:spPr>
          <a:xfrm rot="10800000">
            <a:off x="545191" y="1160978"/>
            <a:ext cx="12700" cy="3485242"/>
          </a:xfrm>
          <a:prstGeom prst="curvedConnector3">
            <a:avLst>
              <a:gd name="adj1" fmla="val 3400000"/>
            </a:avLst>
          </a:prstGeom>
          <a:ln w="3175" cmpd="sng">
            <a:solidFill>
              <a:schemeClr val="accent4">
                <a:lumMod val="50000"/>
              </a:schemeClr>
            </a:solidFill>
            <a:prstDash val="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3" idx="1"/>
            <a:endCxn id="12" idx="1"/>
          </p:cNvCxnSpPr>
          <p:nvPr/>
        </p:nvCxnSpPr>
        <p:spPr>
          <a:xfrm rot="10800000">
            <a:off x="353893" y="2034554"/>
            <a:ext cx="191298" cy="2611666"/>
          </a:xfrm>
          <a:prstGeom prst="curvedConnector3">
            <a:avLst>
              <a:gd name="adj1" fmla="val 212860"/>
            </a:avLst>
          </a:prstGeom>
          <a:ln w="3175" cmpd="sng">
            <a:solidFill>
              <a:schemeClr val="accent4">
                <a:lumMod val="50000"/>
              </a:schemeClr>
            </a:solidFill>
            <a:prstDash val="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1" idx="1"/>
            <a:endCxn id="12" idx="1"/>
          </p:cNvCxnSpPr>
          <p:nvPr/>
        </p:nvCxnSpPr>
        <p:spPr>
          <a:xfrm rot="10800000">
            <a:off x="353894" y="2034554"/>
            <a:ext cx="203999" cy="1612306"/>
          </a:xfrm>
          <a:prstGeom prst="curvedConnector3">
            <a:avLst>
              <a:gd name="adj1" fmla="val 149804"/>
            </a:avLst>
          </a:prstGeom>
          <a:ln w="3175" cmpd="sng">
            <a:solidFill>
              <a:schemeClr val="accent4">
                <a:lumMod val="50000"/>
              </a:schemeClr>
            </a:solidFill>
            <a:prstDash val="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1" idx="3"/>
            <a:endCxn id="10" idx="3"/>
          </p:cNvCxnSpPr>
          <p:nvPr/>
        </p:nvCxnSpPr>
        <p:spPr>
          <a:xfrm flipV="1">
            <a:off x="2266246" y="1160978"/>
            <a:ext cx="7832" cy="2485882"/>
          </a:xfrm>
          <a:prstGeom prst="curvedConnector3">
            <a:avLst>
              <a:gd name="adj1" fmla="val 3018795"/>
            </a:avLst>
          </a:prstGeom>
          <a:ln w="3175" cmpd="sng">
            <a:solidFill>
              <a:schemeClr val="accent4">
                <a:lumMod val="50000"/>
              </a:schemeClr>
            </a:solidFill>
            <a:prstDash val="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2" idx="3"/>
            <a:endCxn id="10" idx="3"/>
          </p:cNvCxnSpPr>
          <p:nvPr/>
        </p:nvCxnSpPr>
        <p:spPr>
          <a:xfrm flipV="1">
            <a:off x="2082780" y="1160978"/>
            <a:ext cx="191298" cy="873576"/>
          </a:xfrm>
          <a:prstGeom prst="curvedConnector3">
            <a:avLst>
              <a:gd name="adj1" fmla="val 219499"/>
            </a:avLst>
          </a:prstGeom>
          <a:ln w="3175" cmpd="sng">
            <a:solidFill>
              <a:schemeClr val="accent4">
                <a:lumMod val="50000"/>
              </a:schemeClr>
            </a:solidFill>
            <a:prstDash val="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3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Complejidad de interacciones</a:t>
            </a:r>
            <a:endParaRPr lang="es-CL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s-CL" smtClean="0"/>
              <a:t>6</a:t>
            </a:fld>
            <a:endParaRPr lang="es-CL"/>
          </a:p>
        </p:txBody>
      </p:sp>
      <p:sp>
        <p:nvSpPr>
          <p:cNvPr id="57" name="TextBox 56"/>
          <p:cNvSpPr txBox="1"/>
          <p:nvPr/>
        </p:nvSpPr>
        <p:spPr>
          <a:xfrm>
            <a:off x="4851401" y="665238"/>
            <a:ext cx="4292600" cy="481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CL" sz="2500" dirty="0" smtClean="0">
                <a:latin typeface="Century Gothic"/>
                <a:cs typeface="Century Gothic"/>
              </a:rPr>
              <a:t>Relacion ministerios SENAME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CL" sz="2000" dirty="0" smtClean="0">
                <a:latin typeface="Century Gothic"/>
                <a:cs typeface="Century Gothic"/>
              </a:rPr>
              <a:t>Datos: Banco Integrado de Programas Sociales (BIPS) para el 2015, 129 programas</a:t>
            </a:r>
          </a:p>
          <a:p>
            <a:pPr lvl="1">
              <a:lnSpc>
                <a:spcPct val="110000"/>
              </a:lnSpc>
            </a:pPr>
            <a:endParaRPr lang="es-CL" sz="8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s-CL" sz="2500" dirty="0" smtClean="0">
                <a:latin typeface="Century Gothic"/>
                <a:cs typeface="Century Gothic"/>
              </a:rPr>
              <a:t>Programas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CL" sz="2000" dirty="0" smtClean="0">
                <a:latin typeface="Century Gothic"/>
                <a:cs typeface="Century Gothic"/>
              </a:rPr>
              <a:t>10 ministerios </a:t>
            </a:r>
            <a:r>
              <a:rPr lang="mr-IN" sz="2000" dirty="0" smtClean="0">
                <a:latin typeface="Century Gothic"/>
                <a:cs typeface="Century Gothic"/>
              </a:rPr>
              <a:t>–</a:t>
            </a:r>
            <a:r>
              <a:rPr lang="es-CL" sz="2000" dirty="0" smtClean="0">
                <a:latin typeface="Century Gothic"/>
                <a:cs typeface="Century Gothic"/>
              </a:rPr>
              <a:t> 6 grupos objetivos (</a:t>
            </a:r>
            <a:r>
              <a:rPr lang="es-CL" i="1" dirty="0" smtClean="0">
                <a:latin typeface="Century Gothic"/>
                <a:cs typeface="Century Gothic"/>
              </a:rPr>
              <a:t>Familias, Jóvenes, Jóvenes y adultos, niñ@s y adolescientes, niñ@s)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s-CL" sz="2000" dirty="0" smtClean="0">
                <a:latin typeface="Century Gothic"/>
                <a:cs typeface="Century Gothic"/>
              </a:rPr>
              <a:t>129 programas operados por 26 organismos</a:t>
            </a:r>
            <a:endParaRPr lang="es-CL" dirty="0" smtClean="0">
              <a:latin typeface="Century Gothic"/>
              <a:cs typeface="Century Gothic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71480" y="3094555"/>
            <a:ext cx="981434" cy="3557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MINSAL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71480" y="1301899"/>
            <a:ext cx="857233" cy="3427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MINVU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35968" y="2227177"/>
            <a:ext cx="945998" cy="3557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Mindep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17194" y="717638"/>
            <a:ext cx="1812737" cy="533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Servicio Nacional de la Mujer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18713" y="4182724"/>
            <a:ext cx="1331799" cy="523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Ministerio de cultura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20515" y="4681860"/>
            <a:ext cx="1097434" cy="3293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MINEDUC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30" name="Curved Connector 29"/>
          <p:cNvCxnSpPr>
            <a:stCxn id="2" idx="3"/>
            <a:endCxn id="25" idx="1"/>
          </p:cNvCxnSpPr>
          <p:nvPr/>
        </p:nvCxnSpPr>
        <p:spPr>
          <a:xfrm>
            <a:off x="993782" y="1470574"/>
            <a:ext cx="2377698" cy="2701"/>
          </a:xfrm>
          <a:prstGeom prst="curvedConnector3">
            <a:avLst>
              <a:gd name="adj1" fmla="val 50000"/>
            </a:avLst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2" idx="0"/>
            <a:endCxn id="27" idx="1"/>
          </p:cNvCxnSpPr>
          <p:nvPr/>
        </p:nvCxnSpPr>
        <p:spPr>
          <a:xfrm rot="5400000" flipH="1" flipV="1">
            <a:off x="1012296" y="942817"/>
            <a:ext cx="463525" cy="546271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851233" y="1644650"/>
            <a:ext cx="1227798" cy="5373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Ministerio del Interior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972732" y="3479800"/>
            <a:ext cx="1187035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Ministerio de Justicia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219666" y="2743028"/>
            <a:ext cx="929934" cy="3557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MDS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694646" y="5009606"/>
            <a:ext cx="1315565" cy="516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Ministerio del trabajo</a:t>
            </a:r>
            <a:endParaRPr lang="es-CL" sz="140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063" y="1447714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658932" y="3150608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Pie 156"/>
          <p:cNvSpPr/>
          <p:nvPr/>
        </p:nvSpPr>
        <p:spPr>
          <a:xfrm>
            <a:off x="-1685095" y="1044936"/>
            <a:ext cx="3379587" cy="4236571"/>
          </a:xfrm>
          <a:prstGeom prst="pie">
            <a:avLst>
              <a:gd name="adj1" fmla="val 16202434"/>
              <a:gd name="adj2" fmla="val 540063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139628" y="4659000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urved Connector 158"/>
          <p:cNvCxnSpPr>
            <a:stCxn id="158" idx="0"/>
            <a:endCxn id="28" idx="1"/>
          </p:cNvCxnSpPr>
          <p:nvPr/>
        </p:nvCxnSpPr>
        <p:spPr>
          <a:xfrm rot="5400000" flipH="1" flipV="1">
            <a:off x="1333285" y="4273573"/>
            <a:ext cx="214631" cy="556225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Curved Connector 161"/>
          <p:cNvCxnSpPr>
            <a:stCxn id="158" idx="2"/>
            <a:endCxn id="29" idx="1"/>
          </p:cNvCxnSpPr>
          <p:nvPr/>
        </p:nvCxnSpPr>
        <p:spPr>
          <a:xfrm rot="16200000" flipH="1">
            <a:off x="2220586" y="3646620"/>
            <a:ext cx="141830" cy="2258027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4"/>
          <p:cNvCxnSpPr>
            <a:endCxn id="72" idx="1"/>
          </p:cNvCxnSpPr>
          <p:nvPr/>
        </p:nvCxnSpPr>
        <p:spPr>
          <a:xfrm rot="16200000" flipH="1">
            <a:off x="1147009" y="4720202"/>
            <a:ext cx="563119" cy="532156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2699" y="2362200"/>
            <a:ext cx="1633533" cy="16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5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L" sz="2000" dirty="0" smtClean="0"/>
              <a:t>Sistema de Ofertas de Programas</a:t>
            </a:r>
            <a:endParaRPr lang="es-CL" sz="2000" dirty="0"/>
          </a:p>
        </p:txBody>
      </p:sp>
      <p:cxnSp>
        <p:nvCxnSpPr>
          <p:cNvPr id="170" name="Curved Connector 169"/>
          <p:cNvCxnSpPr/>
          <p:nvPr/>
        </p:nvCxnSpPr>
        <p:spPr>
          <a:xfrm rot="16200000" flipH="1">
            <a:off x="1201134" y="1263222"/>
            <a:ext cx="419888" cy="880310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urved Connector 170"/>
          <p:cNvCxnSpPr/>
          <p:nvPr/>
        </p:nvCxnSpPr>
        <p:spPr>
          <a:xfrm rot="5400000" flipH="1" flipV="1">
            <a:off x="2086108" y="2000748"/>
            <a:ext cx="745544" cy="1554176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urved Connector 171"/>
          <p:cNvCxnSpPr/>
          <p:nvPr/>
        </p:nvCxnSpPr>
        <p:spPr>
          <a:xfrm rot="5400000" flipH="1" flipV="1">
            <a:off x="1835882" y="2766824"/>
            <a:ext cx="229694" cy="537874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/>
          <p:nvPr/>
        </p:nvCxnSpPr>
        <p:spPr>
          <a:xfrm rot="16200000" flipH="1">
            <a:off x="2488579" y="2389540"/>
            <a:ext cx="76114" cy="1689688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/>
          <p:cNvCxnSpPr/>
          <p:nvPr/>
        </p:nvCxnSpPr>
        <p:spPr>
          <a:xfrm rot="16200000" flipH="1">
            <a:off x="1561701" y="3316418"/>
            <a:ext cx="531123" cy="290940"/>
          </a:xfrm>
          <a:prstGeom prst="curvedConnector2">
            <a:avLst/>
          </a:prstGeom>
          <a:ln w="9525" cmpd="sng">
            <a:solidFill>
              <a:schemeClr val="accent4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0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chemeClr val="tx1"/>
                </a:solidFill>
                <a:latin typeface="Century Gothic"/>
                <a:cs typeface="Century Gothic"/>
              </a:rPr>
              <a:t>Puntos críticos</a:t>
            </a:r>
            <a:endParaRPr lang="en-US" sz="4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1600" y="800100"/>
            <a:ext cx="8928100" cy="1511300"/>
          </a:xfrm>
          <a:prstGeom prst="roundRect">
            <a:avLst>
              <a:gd name="adj" fmla="val 61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i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Sistema complejo y fragmentado</a:t>
            </a:r>
          </a:p>
          <a:p>
            <a:endParaRPr lang="es-CL" sz="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s-CL" sz="1700" b="1" dirty="0">
                <a:solidFill>
                  <a:schemeClr val="tx1"/>
                </a:solidFill>
                <a:latin typeface="Century Gothic"/>
                <a:cs typeface="Century Gothic"/>
              </a:rPr>
              <a:t>Múltiples fuentes</a:t>
            </a: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 de </a:t>
            </a:r>
            <a:r>
              <a:rPr lang="es-CL" sz="1700" b="1" dirty="0">
                <a:solidFill>
                  <a:schemeClr val="tx1"/>
                </a:solidFill>
                <a:latin typeface="Century Gothic"/>
                <a:cs typeface="Century Gothic"/>
              </a:rPr>
              <a:t>información independientes </a:t>
            </a: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sobre la oferta disponible</a:t>
            </a:r>
          </a:p>
          <a:p>
            <a:pPr marL="285750" indent="-285750">
              <a:buFont typeface="Arial"/>
              <a:buChar char="•"/>
            </a:pP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El </a:t>
            </a:r>
            <a:r>
              <a:rPr lang="es-CL" sz="1700" b="1" dirty="0">
                <a:solidFill>
                  <a:schemeClr val="tx1"/>
                </a:solidFill>
                <a:latin typeface="Century Gothic"/>
                <a:cs typeface="Century Gothic"/>
              </a:rPr>
              <a:t>control</a:t>
            </a: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 de los procesos esta </a:t>
            </a:r>
            <a:r>
              <a:rPr lang="es-CL" sz="1700" b="1" dirty="0">
                <a:solidFill>
                  <a:schemeClr val="tx1"/>
                </a:solidFill>
                <a:latin typeface="Century Gothic"/>
                <a:cs typeface="Century Gothic"/>
              </a:rPr>
              <a:t>distribuido</a:t>
            </a: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 en múltiples organizaciones</a:t>
            </a:r>
          </a:p>
          <a:p>
            <a:pPr marL="285750" indent="-285750">
              <a:buFont typeface="Arial"/>
              <a:buChar char="•"/>
            </a:pP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Evaluación requiere </a:t>
            </a:r>
            <a:r>
              <a:rPr lang="es-CL" sz="1700" b="1" dirty="0">
                <a:solidFill>
                  <a:schemeClr val="tx1"/>
                </a:solidFill>
                <a:latin typeface="Century Gothic"/>
                <a:cs typeface="Century Gothic"/>
              </a:rPr>
              <a:t>trazabilidad</a:t>
            </a: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 a través de </a:t>
            </a:r>
            <a:r>
              <a:rPr lang="es-CL" sz="17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varios organismos </a:t>
            </a:r>
            <a:r>
              <a:rPr lang="es-CL" sz="1700" b="1" dirty="0">
                <a:solidFill>
                  <a:schemeClr val="tx1"/>
                </a:solidFill>
                <a:latin typeface="Century Gothic"/>
                <a:cs typeface="Century Gothic"/>
              </a:rPr>
              <a:t>y sistemas</a:t>
            </a:r>
            <a:r>
              <a:rPr lang="es-CL" sz="1700" dirty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600" y="2463800"/>
            <a:ext cx="8928100" cy="2882899"/>
          </a:xfrm>
          <a:prstGeom prst="roundRect">
            <a:avLst>
              <a:gd name="adj" fmla="val 61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i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Problemas esperados</a:t>
            </a:r>
          </a:p>
          <a:p>
            <a:pPr algn="ctr"/>
            <a:r>
              <a:rPr lang="es-CL" sz="2000" i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Complejidad genera </a:t>
            </a:r>
            <a:r>
              <a:rPr lang="es-CL" sz="2000" i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costos</a:t>
            </a:r>
          </a:p>
          <a:p>
            <a:pPr algn="ctr"/>
            <a:endParaRPr lang="es-CL" sz="600" i="1" dirty="0">
              <a:solidFill>
                <a:schemeClr val="accent4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000" b="1" dirty="0">
                <a:solidFill>
                  <a:srgbClr val="000000"/>
                </a:solidFill>
                <a:latin typeface="Century Gothic"/>
                <a:cs typeface="Century Gothic"/>
              </a:rPr>
              <a:t>Costos de coordinación</a:t>
            </a:r>
          </a:p>
          <a:p>
            <a:pPr lvl="1"/>
            <a:r>
              <a:rPr lang="es-CL" sz="1700" dirty="0">
                <a:solidFill>
                  <a:srgbClr val="000000"/>
                </a:solidFill>
                <a:latin typeface="Century Gothic"/>
                <a:cs typeface="Century Gothic"/>
              </a:rPr>
              <a:t>Multiples oferentes con intereses similares pero administraciones distintas</a:t>
            </a:r>
          </a:p>
          <a:p>
            <a:pPr lvl="1"/>
            <a:endParaRPr lang="es-CL" sz="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000" b="1" dirty="0">
                <a:solidFill>
                  <a:srgbClr val="000000"/>
                </a:solidFill>
                <a:latin typeface="Century Gothic"/>
                <a:cs typeface="Century Gothic"/>
              </a:rPr>
              <a:t>Acceso a programas</a:t>
            </a:r>
            <a:endParaRPr lang="es-CL" sz="23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/>
            <a:r>
              <a:rPr lang="es-CL" sz="1700" dirty="0">
                <a:solidFill>
                  <a:srgbClr val="000000"/>
                </a:solidFill>
                <a:latin typeface="Century Gothic"/>
                <a:cs typeface="Century Gothic"/>
              </a:rPr>
              <a:t>Múltiples puntos de acceso para clientes</a:t>
            </a:r>
          </a:p>
          <a:p>
            <a:pPr lvl="1"/>
            <a:endParaRPr lang="es-CL" sz="6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000" b="1" dirty="0">
                <a:solidFill>
                  <a:srgbClr val="000000"/>
                </a:solidFill>
                <a:latin typeface="Century Gothic"/>
                <a:cs typeface="Century Gothic"/>
              </a:rPr>
              <a:t>Distribución de recursos</a:t>
            </a:r>
          </a:p>
          <a:p>
            <a:pPr marL="0" lvl="1"/>
            <a:r>
              <a:rPr lang="es-CL" dirty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r>
              <a:rPr lang="es-CL" sz="1700" dirty="0">
                <a:solidFill>
                  <a:srgbClr val="000000"/>
                </a:solidFill>
                <a:latin typeface="Century Gothic"/>
                <a:cs typeface="Century Gothic"/>
              </a:rPr>
              <a:t>Focalizacion de recursos es poco eficiente por dificultad en evaluaciones</a:t>
            </a:r>
          </a:p>
        </p:txBody>
      </p:sp>
    </p:spTree>
    <p:extLst>
      <p:ext uri="{BB962C8B-B14F-4D97-AF65-F5344CB8AC3E}">
        <p14:creationId xmlns:p14="http://schemas.microsoft.com/office/powerpoint/2010/main" val="78515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000" smtClean="0">
                <a:solidFill>
                  <a:srgbClr val="000000"/>
                </a:solidFill>
                <a:latin typeface="Century Gothic"/>
                <a:cs typeface="Century Gothic"/>
              </a:rPr>
              <a:t>Fragmentación de la oferta</a:t>
            </a:r>
            <a:endParaRPr lang="es-CL" sz="400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Screen Shot 2018-08-10 at 16.32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" y="665239"/>
            <a:ext cx="5202010" cy="480131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68340" y="665238"/>
            <a:ext cx="389964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Fragmentación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Familia: 12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Jovenes: 18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Jovenes y adultos: 19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Niños menores de 6 años: 7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Niños mayores de 6 años: 17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Niños y Jóvenes: 46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Total para Jovenes: 67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=&gt; Total para Niños &gt; 6: 63</a:t>
            </a:r>
          </a:p>
          <a:p>
            <a:endParaRPr lang="es-CL" sz="600" dirty="0" smtClean="0">
              <a:latin typeface="Century Gothic"/>
              <a:cs typeface="Century Gothic"/>
            </a:endParaRPr>
          </a:p>
          <a:p>
            <a:r>
              <a:rPr lang="es-CL" sz="23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  <a:cs typeface="Century Gothic"/>
              </a:rPr>
              <a:t>Dificultad en el acceso y promoción de programas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Los usuarios llegan a distintos puntos de ingreso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Se necesita expertos para identificar el mejor “match” programa-usuario</a:t>
            </a:r>
            <a:endParaRPr lang="es-CL" dirty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30" y="5449359"/>
            <a:ext cx="545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entury Gothic"/>
                <a:cs typeface="Century Gothic"/>
                <a:hlinkClick r:id="" action="ppaction://noaction"/>
              </a:rPr>
              <a:t>http://satinfancia.dev/ultimo/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3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52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8000"/>
                </a:schemeClr>
              </a:gs>
              <a:gs pos="100000">
                <a:srgbClr val="000000">
                  <a:alpha val="98000"/>
                </a:srgbClr>
              </a:gs>
              <a:gs pos="99000">
                <a:schemeClr val="bg1"/>
              </a:gs>
              <a:gs pos="100000">
                <a:schemeClr val="bg1">
                  <a:alpha val="98000"/>
                </a:schemeClr>
              </a:gs>
            </a:gsLst>
            <a:lin ang="18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Coordinación, Ejemplo Duplicación 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9805"/>
              </p:ext>
            </p:extLst>
          </p:nvPr>
        </p:nvGraphicFramePr>
        <p:xfrm>
          <a:off x="330200" y="809776"/>
          <a:ext cx="8585199" cy="370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3733800"/>
                <a:gridCol w="1866900"/>
                <a:gridCol w="1841499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Ministerio</a:t>
                      </a:r>
                      <a:endParaRPr lang="es-CL" sz="1400" noProof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Programa</a:t>
                      </a:r>
                      <a:endParaRPr lang="es-CL" sz="1400" noProof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Tema</a:t>
                      </a:r>
                      <a:endParaRPr lang="es-CL" sz="1400" noProof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Regiones</a:t>
                      </a:r>
                      <a:endParaRPr lang="es-CL" sz="1400" noProof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noProof="0" dirty="0" smtClean="0">
                          <a:latin typeface="Century Gothic"/>
                          <a:cs typeface="Century Gothic"/>
                        </a:rPr>
                        <a:t>Salud</a:t>
                      </a:r>
                      <a:endParaRPr lang="es-CL" sz="1400" b="1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Control de Salud de Nino y Nina Sano en Establecimientos Educacionales</a:t>
                      </a:r>
                      <a:endParaRPr lang="es-CL" sz="1400" b="1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I,</a:t>
                      </a:r>
                      <a:r>
                        <a:rPr lang="es-CL" sz="1400" b="1" baseline="0" noProof="0" smtClean="0">
                          <a:latin typeface="Century Gothic"/>
                          <a:cs typeface="Century Gothic"/>
                        </a:rPr>
                        <a:t> IV, V, VII, VIII, IX, X, XII, RM</a:t>
                      </a:r>
                      <a:endParaRPr lang="es-CL" sz="1400" b="1" noProof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Educación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Salud Bucal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Todo el país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Educación</a:t>
                      </a:r>
                      <a:endParaRPr lang="es-CL" sz="1400" b="1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noProof="0" dirty="0" smtClean="0">
                          <a:latin typeface="Century Gothic"/>
                          <a:cs typeface="Century Gothic"/>
                        </a:rPr>
                        <a:t>Escuelas Saludables para el Aprendizaje</a:t>
                      </a:r>
                      <a:endParaRPr lang="es-CL" sz="1400" b="1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noProof="0" smtClean="0">
                          <a:latin typeface="Century Gothic"/>
                          <a:cs typeface="Century Gothic"/>
                        </a:rPr>
                        <a:t>Salud</a:t>
                      </a:r>
                      <a:endParaRPr lang="es-CL" sz="1400" b="1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noProof="0" dirty="0" smtClean="0">
                          <a:latin typeface="Century Gothic"/>
                          <a:cs typeface="Century Gothic"/>
                        </a:rPr>
                        <a:t>Todo el país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Educación</a:t>
                      </a:r>
                      <a:endParaRPr lang="es-CL" sz="14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Educacion Rural</a:t>
                      </a:r>
                      <a:endParaRPr lang="es-CL" sz="14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Nivelación y conductuales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Todo el país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Educación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Habilidades para la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Nivelación y conductuales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smtClean="0">
                          <a:latin typeface="Century Gothic"/>
                          <a:cs typeface="Century Gothic"/>
                        </a:rPr>
                        <a:t>Todo el país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noProof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Educación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Habilidades para la Vida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Nivelación y conductuales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Todo el país</a:t>
                      </a:r>
                      <a:r>
                        <a:rPr lang="es-CL" sz="1400" baseline="0" noProof="0" dirty="0" smtClean="0">
                          <a:latin typeface="Century Gothic"/>
                          <a:cs typeface="Century Gothic"/>
                        </a:rPr>
                        <a:t> menos III, XI</a:t>
                      </a:r>
                      <a:endParaRPr lang="es-CL" sz="1400" noProof="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aseline="0" noProof="0" dirty="0" smtClean="0">
                          <a:latin typeface="Century Gothic"/>
                          <a:cs typeface="Century Gothic"/>
                        </a:rPr>
                        <a:t>Fomento del Arte en la Educacion</a:t>
                      </a:r>
                      <a:endParaRPr lang="es-CL" sz="1400" noProof="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Actividades</a:t>
                      </a:r>
                      <a:r>
                        <a:rPr lang="es-CL" sz="1400" baseline="0" noProof="0" dirty="0" smtClean="0">
                          <a:latin typeface="Century Gothic"/>
                          <a:cs typeface="Century Gothic"/>
                        </a:rPr>
                        <a:t> Sociales/Extension</a:t>
                      </a:r>
                      <a:endParaRPr lang="es-CL" sz="1400" noProof="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noProof="0" dirty="0" smtClean="0">
                          <a:latin typeface="Century Gothic"/>
                          <a:cs typeface="Century Gothic"/>
                        </a:rPr>
                        <a:t>Todo el país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00" y="5448300"/>
            <a:ext cx="901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latin typeface="Century Gothic"/>
                <a:cs typeface="Century Gothic"/>
              </a:rPr>
              <a:t>Analisis de tópicos (LDA) en base a los objetivos declarado en le BIPS</a:t>
            </a:r>
            <a:endParaRPr lang="es-CL" sz="1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4559300"/>
            <a:ext cx="858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Programas para niños menores de 6 años reportados por el BIPS</a:t>
            </a:r>
          </a:p>
          <a:p>
            <a:pPr marL="285750" indent="-285750">
              <a:buFont typeface="Arial"/>
              <a:buChar char="•"/>
            </a:pPr>
            <a:r>
              <a:rPr lang="es-CL" dirty="0" smtClean="0">
                <a:latin typeface="Century Gothic"/>
                <a:cs typeface="Century Gothic"/>
              </a:rPr>
              <a:t>El ministerio de Salud y Educación tiene programas que atienden el mismo problema</a:t>
            </a:r>
            <a:endParaRPr lang="es-CL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723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973741</TotalTime>
  <Words>1503</Words>
  <Application>Microsoft Macintosh PowerPoint</Application>
  <PresentationFormat>On-screen Show (16:10)</PresentationFormat>
  <Paragraphs>260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Jorge Gaete</cp:lastModifiedBy>
  <cp:revision>156</cp:revision>
  <dcterms:created xsi:type="dcterms:W3CDTF">2010-04-12T23:12:02Z</dcterms:created>
  <dcterms:modified xsi:type="dcterms:W3CDTF">2018-08-14T06:37:11Z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