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44" r:id="rId3"/>
    <p:sldId id="329" r:id="rId4"/>
    <p:sldId id="272" r:id="rId5"/>
    <p:sldId id="369" r:id="rId6"/>
    <p:sldId id="333" r:id="rId7"/>
    <p:sldId id="326" r:id="rId8"/>
    <p:sldId id="335" r:id="rId9"/>
    <p:sldId id="339" r:id="rId10"/>
    <p:sldId id="300" r:id="rId11"/>
    <p:sldId id="377" r:id="rId12"/>
    <p:sldId id="378" r:id="rId13"/>
    <p:sldId id="374" r:id="rId14"/>
    <p:sldId id="376" r:id="rId15"/>
    <p:sldId id="375" r:id="rId16"/>
    <p:sldId id="324" r:id="rId17"/>
    <p:sldId id="325" r:id="rId18"/>
    <p:sldId id="365" r:id="rId19"/>
    <p:sldId id="364" r:id="rId20"/>
    <p:sldId id="3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vier Fuenzalida" initials="JF" lastIdx="5" clrIdx="0">
    <p:extLst>
      <p:ext uri="{19B8F6BF-5375-455C-9EA6-DF929625EA0E}">
        <p15:presenceInfo xmlns:p15="http://schemas.microsoft.com/office/powerpoint/2012/main" userId="Javier Fuenzali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C51"/>
    <a:srgbClr val="797777"/>
    <a:srgbClr val="008000"/>
    <a:srgbClr val="BEBCBD"/>
    <a:srgbClr val="E64C7C"/>
    <a:srgbClr val="7F7F7F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B44D-9D4B-47A7-8669-5B88CBF1D0AE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1B25-C890-48F3-9BB8-0DAD8B160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1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952026-8F08-4CBD-A878-A24F010E14AD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_tradnl"/>
          </a:p>
        </p:txBody>
      </p:sp>
      <p:sp>
        <p:nvSpPr>
          <p:cNvPr id="73731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5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952026-8F08-4CBD-A878-A24F010E14AD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_tradnl"/>
          </a:p>
        </p:txBody>
      </p:sp>
      <p:sp>
        <p:nvSpPr>
          <p:cNvPr id="73731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9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se/cita destacada">
    <p:bg>
      <p:bgPr>
        <a:solidFill>
          <a:srgbClr val="C60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66567"/>
            <a:ext cx="10972800" cy="2524869"/>
          </a:xfrm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Frase</a:t>
            </a:r>
            <a:r>
              <a:rPr lang="en-US" dirty="0"/>
              <a:t> </a:t>
            </a:r>
            <a:r>
              <a:rPr lang="en-US" dirty="0" err="1"/>
              <a:t>destacada</a:t>
            </a:r>
            <a:r>
              <a:rPr lang="en-US" dirty="0"/>
              <a:t> o </a:t>
            </a:r>
            <a:r>
              <a:rPr lang="en-US" dirty="0" err="1"/>
              <a:t>cita</a:t>
            </a:r>
            <a:r>
              <a:rPr lang="en-US" dirty="0"/>
              <a:t> </a:t>
            </a:r>
            <a:r>
              <a:rPr lang="es-ES_tradnl" dirty="0" err="1"/>
              <a:t>Dico</a:t>
            </a:r>
            <a:r>
              <a:rPr lang="es-ES_tradnl" dirty="0"/>
              <a:t> </a:t>
            </a:r>
            <a:r>
              <a:rPr lang="es-ES_tradnl" dirty="0" err="1"/>
              <a:t>omnis</a:t>
            </a:r>
            <a:r>
              <a:rPr lang="es-ES_tradnl" dirty="0"/>
              <a:t> id </a:t>
            </a:r>
            <a:r>
              <a:rPr lang="es-ES_tradnl" dirty="0" err="1"/>
              <a:t>ést</a:t>
            </a:r>
            <a:r>
              <a:rPr lang="es-ES_tradnl" dirty="0"/>
              <a:t>. </a:t>
            </a:r>
            <a:r>
              <a:rPr lang="es-ES_tradnl" dirty="0" err="1"/>
              <a:t>Assum</a:t>
            </a:r>
            <a:r>
              <a:rPr lang="es-ES_tradnl" dirty="0"/>
              <a:t> </a:t>
            </a:r>
            <a:r>
              <a:rPr lang="es-ES_tradnl" dirty="0" err="1"/>
              <a:t>eripuit</a:t>
            </a:r>
            <a:r>
              <a:rPr lang="es-ES_tradnl" dirty="0"/>
              <a:t> </a:t>
            </a:r>
            <a:r>
              <a:rPr lang="es-ES_tradnl" dirty="0" err="1"/>
              <a:t>pérsequeris</a:t>
            </a:r>
            <a:r>
              <a:rPr lang="es-ES_tradnl" dirty="0"/>
              <a:t> </a:t>
            </a:r>
            <a:r>
              <a:rPr lang="es-ES_tradnl" dirty="0" err="1"/>
              <a:t>cúm</a:t>
            </a:r>
            <a:r>
              <a:rPr lang="es-ES_tradnl" dirty="0"/>
              <a:t> ut. Ei </a:t>
            </a:r>
            <a:r>
              <a:rPr lang="es-ES_tradnl" dirty="0" err="1"/>
              <a:t>usu</a:t>
            </a:r>
            <a:r>
              <a:rPr lang="es-ES_tradnl" dirty="0"/>
              <a:t> </a:t>
            </a:r>
            <a:r>
              <a:rPr lang="es-ES_tradnl" dirty="0" err="1"/>
              <a:t>eripuít</a:t>
            </a:r>
            <a:r>
              <a:rPr lang="es-ES_tradnl" dirty="0"/>
              <a:t> </a:t>
            </a:r>
            <a:r>
              <a:rPr lang="es-ES_tradnl" dirty="0" err="1"/>
              <a:t>vivendo</a:t>
            </a:r>
            <a:r>
              <a:rPr lang="es-ES_tradnl" dirty="0"/>
              <a:t>, </a:t>
            </a:r>
            <a:r>
              <a:rPr lang="es-ES_tradnl" dirty="0" err="1"/>
              <a:t>út</a:t>
            </a:r>
            <a:r>
              <a:rPr lang="es-ES_tradnl" dirty="0"/>
              <a:t> </a:t>
            </a:r>
            <a:r>
              <a:rPr lang="es-ES_tradnl" dirty="0" err="1"/>
              <a:t>nullam</a:t>
            </a:r>
            <a:r>
              <a:rPr lang="es-ES_tradnl" dirty="0"/>
              <a:t> </a:t>
            </a:r>
            <a:r>
              <a:rPr lang="es-ES_tradnl" dirty="0" err="1"/>
              <a:t>offendit</a:t>
            </a:r>
            <a:r>
              <a:rPr lang="es-ES_tradnl" dirty="0"/>
              <a:t> </a:t>
            </a:r>
            <a:r>
              <a:rPr lang="es-ES_tradnl" dirty="0" err="1"/>
              <a:t>posidonium</a:t>
            </a:r>
            <a:r>
              <a:rPr lang="es-ES_tradnl" dirty="0"/>
              <a:t> </a:t>
            </a:r>
            <a:r>
              <a:rPr lang="es-ES_tradnl" dirty="0" err="1"/>
              <a:t>est</a:t>
            </a:r>
            <a:r>
              <a:rPr lang="es-ES_tradnl" dirty="0"/>
              <a:t>. Ad </a:t>
            </a:r>
            <a:r>
              <a:rPr lang="es-ES_tradnl" dirty="0" err="1"/>
              <a:t>vócent</a:t>
            </a:r>
            <a:r>
              <a:rPr lang="es-ES_tradnl" dirty="0"/>
              <a:t> </a:t>
            </a:r>
            <a:r>
              <a:rPr lang="es-ES_tradnl" dirty="0" err="1"/>
              <a:t>nomiñati</a:t>
            </a:r>
            <a:r>
              <a:rPr lang="es-ES_tradnl" dirty="0"/>
              <a:t> </a:t>
            </a:r>
            <a:r>
              <a:rPr lang="es-ES_tradnl" dirty="0" err="1"/>
              <a:t>qui</a:t>
            </a:r>
            <a:r>
              <a:rPr lang="es-ES_tradnl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2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F37E8DCE-C126-4B08-B164-8E43BF8ACB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866" y="380094"/>
            <a:ext cx="1526763" cy="6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1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0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4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C812-E820-4294-B1EA-7AC5B2D9F5C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7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1C812-E820-4294-B1EA-7AC5B2D9F5C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16FFA-7FE2-4A7B-8CCF-49D4B421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latercera.com/noticia/100-servicios-publicos-logro-bono-gestion-2016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1540" y="4650651"/>
            <a:ext cx="7688238" cy="1157966"/>
          </a:xfrm>
        </p:spPr>
        <p:txBody>
          <a:bodyPr>
            <a:normAutofit fontScale="92500" lnSpcReduction="10000"/>
          </a:bodyPr>
          <a:lstStyle/>
          <a:p>
            <a:pPr algn="r" defTabSz="457200">
              <a:spcBef>
                <a:spcPct val="20000"/>
              </a:spcBef>
              <a:buSzPct val="91000"/>
            </a:pPr>
            <a:r>
              <a:rPr lang="es-CL" sz="1900" b="1" dirty="0">
                <a:solidFill>
                  <a:srgbClr val="717073"/>
                </a:solidFill>
                <a:latin typeface="Cambria" panose="02040503050406030204" pitchFamily="18" charset="0"/>
              </a:rPr>
              <a:t>Javier Fuenzalida</a:t>
            </a:r>
          </a:p>
          <a:p>
            <a:pPr algn="r" defTabSz="457200">
              <a:spcBef>
                <a:spcPct val="20000"/>
              </a:spcBef>
              <a:buSzPct val="91000"/>
            </a:pPr>
            <a:r>
              <a:rPr lang="es-CL" sz="1900" dirty="0">
                <a:solidFill>
                  <a:srgbClr val="717073"/>
                </a:solidFill>
                <a:latin typeface="Cambria" panose="02040503050406030204" pitchFamily="18" charset="0"/>
              </a:rPr>
              <a:t>Proyecto FONDEF ID17I10033</a:t>
            </a:r>
          </a:p>
          <a:p>
            <a:pPr algn="r" defTabSz="457200">
              <a:spcBef>
                <a:spcPct val="20000"/>
              </a:spcBef>
              <a:buSzPct val="91000"/>
            </a:pPr>
            <a:r>
              <a:rPr lang="es-CL" sz="1900" dirty="0">
                <a:solidFill>
                  <a:srgbClr val="717073"/>
                </a:solidFill>
                <a:latin typeface="Cambria" panose="02040503050406030204" pitchFamily="18" charset="0"/>
              </a:rPr>
              <a:t>Prototipo de Alerta Temprana para Sistemas y Programas de Protección a la Infancia desde un Enfoque de Derechos</a:t>
            </a:r>
          </a:p>
          <a:p>
            <a:pPr algn="r"/>
            <a:endParaRPr lang="es-ES" dirty="0">
              <a:solidFill>
                <a:srgbClr val="717073"/>
              </a:solidFill>
              <a:latin typeface="Calibri (Headings)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381160" y="4449902"/>
            <a:ext cx="7328618" cy="27432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-482221" y="2155961"/>
            <a:ext cx="121919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800" b="1" i="0" u="none" strike="noStrike" kern="0" cap="none" spc="0" normalizeH="0" baseline="0" noProof="0" dirty="0">
                <a:ln>
                  <a:noFill/>
                </a:ln>
                <a:solidFill>
                  <a:srgbClr val="C60C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 control de gestión a la gestión efectiva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800" b="1" i="0" u="none" strike="noStrike" kern="0" cap="none" spc="0" normalizeH="0" baseline="0" noProof="0" dirty="0">
                <a:ln>
                  <a:noFill/>
                </a:ln>
                <a:solidFill>
                  <a:srgbClr val="C60C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 desempeño para el abordaje de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800" b="1" i="0" u="none" strike="noStrike" kern="0" cap="none" spc="0" normalizeH="0" baseline="0" noProof="0" dirty="0">
                <a:ln>
                  <a:noFill/>
                </a:ln>
                <a:solidFill>
                  <a:srgbClr val="C60C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problemas perversos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200" b="1" kern="0" dirty="0">
                <a:solidFill>
                  <a:srgbClr val="C60C46"/>
                </a:solidFill>
                <a:latin typeface="+mj-lt"/>
                <a:ea typeface="+mj-ea"/>
                <a:cs typeface="+mj-cs"/>
              </a:rPr>
              <a:t>Seminario ¿Cómo medir innovación?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898AEF-FE81-4432-A4AF-C06F0EE6F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3" y="306388"/>
            <a:ext cx="3953775" cy="893136"/>
          </a:xfrm>
          <a:prstGeom prst="rect">
            <a:avLst/>
          </a:prstGeom>
        </p:spPr>
      </p:pic>
      <p:pic>
        <p:nvPicPr>
          <p:cNvPr id="13" name="Imagen 3">
            <a:extLst>
              <a:ext uri="{FF2B5EF4-FFF2-40B4-BE49-F238E27FC236}">
                <a16:creationId xmlns:a16="http://schemas.microsoft.com/office/drawing/2014/main" id="{73D7EBBD-7702-421D-8BBD-AB1F29D0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22" y="306388"/>
            <a:ext cx="2546409" cy="10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0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024" y="2362201"/>
            <a:ext cx="11245755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pPr algn="r">
              <a:tabLst>
                <a:tab pos="9197975" algn="l"/>
              </a:tabLst>
            </a:pPr>
            <a:r>
              <a:rPr lang="es-ES_tradnl" spc="-100" dirty="0">
                <a:latin typeface="+mj-lt"/>
              </a:rPr>
              <a:t>¿Ha funcionado este enfoque?</a:t>
            </a:r>
            <a:endParaRPr lang="en-US" spc="-100" dirty="0">
              <a:latin typeface="+mj-l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4024" y="4626865"/>
            <a:ext cx="11245755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_tradnl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64024" y="4599432"/>
            <a:ext cx="112457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94658B-454B-4923-B569-06DB33C10C8D}"/>
              </a:ext>
            </a:extLst>
          </p:cNvPr>
          <p:cNvSpPr txBox="1">
            <a:spLocks/>
          </p:cNvSpPr>
          <p:nvPr/>
        </p:nvSpPr>
        <p:spPr>
          <a:xfrm>
            <a:off x="464024" y="4626864"/>
            <a:ext cx="11245755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i="1" dirty="0">
                <a:solidFill>
                  <a:schemeClr val="bg1"/>
                </a:solidFill>
              </a:rPr>
              <a:t>Así nos han contado que se monitorea y evalúa en el sector público</a:t>
            </a:r>
          </a:p>
        </p:txBody>
      </p:sp>
    </p:spTree>
    <p:extLst>
      <p:ext uri="{BB962C8B-B14F-4D97-AF65-F5344CB8AC3E}">
        <p14:creationId xmlns:p14="http://schemas.microsoft.com/office/powerpoint/2010/main" val="286385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CL" sz="4000" b="1" dirty="0">
                <a:solidFill>
                  <a:srgbClr val="C91C51"/>
                </a:solidFill>
              </a:rPr>
              <a:t>Efectos del PMG en el Estado de Chile</a:t>
            </a:r>
            <a:endParaRPr lang="en-US" sz="4000" b="1" dirty="0">
              <a:solidFill>
                <a:srgbClr val="C91C5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0"/>
            <a:ext cx="11232173" cy="5442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1000"/>
            </a:pPr>
            <a:r>
              <a:rPr lang="es-ES_tradnl" sz="2000" dirty="0">
                <a:latin typeface="Cambria" panose="02040503050406030204" pitchFamily="18" charset="0"/>
              </a:rPr>
              <a:t>PMG en particular, tuvo un rol central en la instalación de sistemas higiénicos para mejorar la gestión pública y en la implementación de una cultura de medición</a:t>
            </a:r>
            <a:endParaRPr lang="en-US" sz="2000" dirty="0">
              <a:latin typeface="Cambria" panose="02040503050406030204" pitchFamily="18" charset="0"/>
            </a:endParaRPr>
          </a:p>
          <a:p>
            <a:pPr lvl="1">
              <a:buSzPct val="91000"/>
            </a:pPr>
            <a:r>
              <a:rPr lang="es-ES_tradnl" dirty="0">
                <a:latin typeface="Cambria" panose="02040503050406030204" pitchFamily="18" charset="0"/>
              </a:rPr>
              <a:t>Fuerte instalación del mecanismo</a:t>
            </a:r>
          </a:p>
          <a:p>
            <a:pPr lvl="1">
              <a:buSzPct val="91000"/>
            </a:pPr>
            <a:r>
              <a:rPr lang="es-ES_tradnl" dirty="0">
                <a:latin typeface="Cambria" panose="02040503050406030204" pitchFamily="18" charset="0"/>
              </a:rPr>
              <a:t>Ha traído relativa tranquilidad que ha traído en las negociaciones salariales</a:t>
            </a:r>
          </a:p>
          <a:p>
            <a:pPr lvl="1">
              <a:buSzPct val="91000"/>
            </a:pPr>
            <a:r>
              <a:rPr lang="es-ES_tradnl" dirty="0">
                <a:latin typeface="Cambria" panose="02040503050406030204" pitchFamily="18" charset="0"/>
              </a:rPr>
              <a:t>Percepción positiva entre encargados PMG de los servicios y para algunos jefes de servicio</a:t>
            </a:r>
          </a:p>
          <a:p>
            <a:pPr lvl="1">
              <a:buSzPct val="91000"/>
            </a:pPr>
            <a:endParaRPr lang="es-ES_tradnl" sz="2000" dirty="0">
              <a:latin typeface="Cambria" panose="02040503050406030204" pitchFamily="18" charset="0"/>
            </a:endParaRPr>
          </a:p>
          <a:p>
            <a:pPr marL="342900" lvl="1" indent="-342900">
              <a:buSzPct val="91000"/>
              <a:buFont typeface="Arial"/>
              <a:buChar char="•"/>
            </a:pPr>
            <a:r>
              <a:rPr lang="es-ES_tradnl" sz="2000" dirty="0">
                <a:latin typeface="Cambria" panose="02040503050406030204" pitchFamily="18" charset="0"/>
              </a:rPr>
              <a:t>¿El diseño actual de los incentivos monetarios es apropiado para afectar la conducta y con ello mejorar la gestión pública? La respuesta es, a priori, negativa</a:t>
            </a:r>
          </a:p>
          <a:p>
            <a:pPr lvl="1">
              <a:buSzPct val="91000"/>
            </a:pPr>
            <a:r>
              <a:rPr lang="es-ES_tradnl" dirty="0">
                <a:latin typeface="Cambria" panose="02040503050406030204" pitchFamily="18" charset="0"/>
              </a:rPr>
              <a:t>Tendencia al </a:t>
            </a:r>
            <a:r>
              <a:rPr lang="es-ES_tradnl" i="1" dirty="0" err="1">
                <a:latin typeface="Cambria" panose="02040503050406030204" pitchFamily="18" charset="0"/>
              </a:rPr>
              <a:t>gaming</a:t>
            </a:r>
            <a:r>
              <a:rPr lang="es-ES_tradnl" i="1" dirty="0">
                <a:latin typeface="Cambria" panose="02040503050406030204" pitchFamily="18" charset="0"/>
              </a:rPr>
              <a:t>.</a:t>
            </a:r>
          </a:p>
          <a:p>
            <a:pPr lvl="1">
              <a:buSzPct val="91000"/>
            </a:pPr>
            <a:r>
              <a:rPr lang="es-ES_tradnl" dirty="0">
                <a:latin typeface="Cambria" panose="02040503050406030204" pitchFamily="18" charset="0"/>
              </a:rPr>
              <a:t>Formulación de indicadores formalista y poco representativa de la gestión real de organizaciones</a:t>
            </a:r>
          </a:p>
          <a:p>
            <a:pPr lvl="1">
              <a:buSzPct val="91000"/>
            </a:pPr>
            <a:r>
              <a:rPr lang="es-ES_tradnl" dirty="0">
                <a:latin typeface="Cambria" panose="02040503050406030204" pitchFamily="18" charset="0"/>
              </a:rPr>
              <a:t>El bono se percibe como una proporción de la remuneración demasiado grande como para perderse</a:t>
            </a:r>
          </a:p>
          <a:p>
            <a:pPr lvl="1">
              <a:buSzPct val="91000"/>
            </a:pPr>
            <a:r>
              <a:rPr lang="es-ES_tradnl" dirty="0">
                <a:latin typeface="Cambria" panose="02040503050406030204" pitchFamily="18" charset="0"/>
              </a:rPr>
              <a:t>Captura del sistema de control de gestión desde el nivel central</a:t>
            </a:r>
          </a:p>
          <a:p>
            <a:pPr lvl="1">
              <a:buSzPct val="91000"/>
            </a:pPr>
            <a:r>
              <a:rPr lang="es-ES_tradnl" dirty="0">
                <a:latin typeface="Cambria" panose="02040503050406030204" pitchFamily="18" charset="0"/>
              </a:rPr>
              <a:t>Evidencia preliminar de efecto </a:t>
            </a:r>
            <a:r>
              <a:rPr lang="es-ES_tradnl" i="1" dirty="0" err="1">
                <a:latin typeface="Cambria" panose="02040503050406030204" pitchFamily="18" charset="0"/>
              </a:rPr>
              <a:t>crowding-out</a:t>
            </a:r>
            <a:r>
              <a:rPr lang="es-ES_tradnl" dirty="0">
                <a:latin typeface="Cambria" panose="02040503050406030204" pitchFamily="18" charset="0"/>
              </a:rPr>
              <a:t>. Se sustituye la motivación intrínseca por la extrínseca.</a:t>
            </a:r>
            <a:endParaRPr lang="es-CL" dirty="0">
              <a:latin typeface="Cambria" panose="02040503050406030204" pitchFamily="18" charset="0"/>
            </a:endParaRPr>
          </a:p>
          <a:p>
            <a:pPr marL="0" lvl="0" indent="0">
              <a:buSzPct val="91000"/>
              <a:buNone/>
            </a:pPr>
            <a:endParaRPr lang="es-CL" sz="2000" dirty="0">
              <a:latin typeface="Cambria" panose="02040503050406030204" pitchFamily="18" charset="0"/>
            </a:endParaRPr>
          </a:p>
          <a:p>
            <a:pPr marL="0" lvl="0" indent="0">
              <a:buSzPct val="91000"/>
              <a:buNone/>
            </a:pPr>
            <a:endParaRPr lang="es-CL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1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CL" sz="4000" b="1" dirty="0">
                <a:solidFill>
                  <a:srgbClr val="C91C51"/>
                </a:solidFill>
              </a:rPr>
              <a:t>Efectos del PMG en el Estado de Chile</a:t>
            </a:r>
            <a:endParaRPr lang="en-US" sz="4000" b="1" dirty="0">
              <a:solidFill>
                <a:srgbClr val="C91C5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0"/>
            <a:ext cx="11232173" cy="5442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1000"/>
            </a:pPr>
            <a:r>
              <a:rPr lang="es-ES_tradnl" sz="2000" dirty="0">
                <a:latin typeface="Cambria" panose="02040503050406030204" pitchFamily="18" charset="0"/>
              </a:rPr>
              <a:t>PMG en particular, tuvo un rol central en la instalación de sistemas higiénicos para mejorar la gestión pública y en la implementación de una cultura de medición</a:t>
            </a:r>
            <a:endParaRPr lang="en-US" sz="2000" dirty="0">
              <a:latin typeface="Cambria" panose="02040503050406030204" pitchFamily="18" charset="0"/>
            </a:endParaRPr>
          </a:p>
          <a:p>
            <a:pPr lvl="1">
              <a:buSzPct val="91000"/>
            </a:pPr>
            <a:r>
              <a:rPr lang="es-ES_tradnl" dirty="0">
                <a:latin typeface="Cambria" panose="02040503050406030204" pitchFamily="18" charset="0"/>
              </a:rPr>
              <a:t>Fuerte instalación del mecanismo</a:t>
            </a:r>
          </a:p>
          <a:p>
            <a:pPr lvl="1">
              <a:buSzPct val="91000"/>
            </a:pPr>
            <a:r>
              <a:rPr lang="es-ES_tradnl" dirty="0">
                <a:latin typeface="Cambria" panose="02040503050406030204" pitchFamily="18" charset="0"/>
              </a:rPr>
              <a:t>Ha traído relativa tranquilidad que ha traído en las negociaciones salariales</a:t>
            </a:r>
          </a:p>
          <a:p>
            <a:pPr lvl="1">
              <a:buSzPct val="91000"/>
            </a:pPr>
            <a:r>
              <a:rPr lang="es-ES_tradnl" dirty="0">
                <a:latin typeface="Cambria" panose="02040503050406030204" pitchFamily="18" charset="0"/>
              </a:rPr>
              <a:t>Percepción positiva entre encargados PMG de los servicios y para algunos jefes de servicio</a:t>
            </a:r>
          </a:p>
          <a:p>
            <a:pPr lvl="1">
              <a:buSzPct val="91000"/>
            </a:pPr>
            <a:endParaRPr lang="es-ES_tradnl" sz="2000" dirty="0">
              <a:latin typeface="Cambria" panose="02040503050406030204" pitchFamily="18" charset="0"/>
            </a:endParaRPr>
          </a:p>
          <a:p>
            <a:pPr marL="342900" lvl="1" indent="-342900">
              <a:buSzPct val="91000"/>
              <a:buFont typeface="Arial"/>
              <a:buChar char="•"/>
            </a:pPr>
            <a:r>
              <a:rPr lang="es-ES_tradnl" sz="2000" dirty="0">
                <a:latin typeface="Cambria" panose="02040503050406030204" pitchFamily="18" charset="0"/>
              </a:rPr>
              <a:t>¿El diseño actual de los incentivos monetarios es apropiado para afectar la conducta y con ello mejorar la gestión pública? La respuesta es, a priori, negativa</a:t>
            </a:r>
          </a:p>
          <a:p>
            <a:pPr lvl="1">
              <a:buSzPct val="91000"/>
            </a:pPr>
            <a:r>
              <a:rPr lang="es-ES_tradnl" b="1" dirty="0">
                <a:latin typeface="Cambria" panose="02040503050406030204" pitchFamily="18" charset="0"/>
              </a:rPr>
              <a:t>Tendencia al </a:t>
            </a:r>
            <a:r>
              <a:rPr lang="es-ES_tradnl" b="1" i="1" dirty="0" err="1">
                <a:latin typeface="Cambria" panose="02040503050406030204" pitchFamily="18" charset="0"/>
              </a:rPr>
              <a:t>gaming</a:t>
            </a:r>
            <a:r>
              <a:rPr lang="es-ES_tradnl" i="1" dirty="0">
                <a:latin typeface="Cambria" panose="02040503050406030204" pitchFamily="18" charset="0"/>
              </a:rPr>
              <a:t>.</a:t>
            </a:r>
          </a:p>
          <a:p>
            <a:pPr lvl="1">
              <a:buSzPct val="91000"/>
            </a:pPr>
            <a:r>
              <a:rPr lang="es-ES_tradnl" dirty="0">
                <a:latin typeface="Cambria" panose="02040503050406030204" pitchFamily="18" charset="0"/>
              </a:rPr>
              <a:t>Formulación de indicadores formalista y poco representativa de la gestión real de organizaciones</a:t>
            </a:r>
          </a:p>
          <a:p>
            <a:pPr lvl="1">
              <a:buSzPct val="91000"/>
            </a:pPr>
            <a:r>
              <a:rPr lang="es-ES_tradnl" dirty="0">
                <a:latin typeface="Cambria" panose="02040503050406030204" pitchFamily="18" charset="0"/>
              </a:rPr>
              <a:t>El bono se percibe como una proporción de la remuneración demasiado grande como para perderse</a:t>
            </a:r>
          </a:p>
          <a:p>
            <a:pPr lvl="1">
              <a:buSzPct val="91000"/>
            </a:pPr>
            <a:r>
              <a:rPr lang="es-ES_tradnl" dirty="0">
                <a:latin typeface="Cambria" panose="02040503050406030204" pitchFamily="18" charset="0"/>
              </a:rPr>
              <a:t>Captura del sistema de control de gestión desde el nivel central</a:t>
            </a:r>
          </a:p>
          <a:p>
            <a:pPr lvl="1">
              <a:buSzPct val="91000"/>
            </a:pPr>
            <a:r>
              <a:rPr lang="es-ES_tradnl" b="1" dirty="0">
                <a:latin typeface="Cambria" panose="02040503050406030204" pitchFamily="18" charset="0"/>
              </a:rPr>
              <a:t>Evidencia preliminar de efecto </a:t>
            </a:r>
            <a:r>
              <a:rPr lang="es-ES_tradnl" b="1" i="1" dirty="0" err="1">
                <a:latin typeface="Cambria" panose="02040503050406030204" pitchFamily="18" charset="0"/>
              </a:rPr>
              <a:t>crowding-out</a:t>
            </a:r>
            <a:r>
              <a:rPr lang="es-ES_tradnl" dirty="0">
                <a:latin typeface="Cambria" panose="02040503050406030204" pitchFamily="18" charset="0"/>
              </a:rPr>
              <a:t>. Se sustituye la motivación intrínseca por la extrínseca.</a:t>
            </a:r>
            <a:endParaRPr lang="es-CL" dirty="0">
              <a:latin typeface="Cambria" panose="02040503050406030204" pitchFamily="18" charset="0"/>
            </a:endParaRPr>
          </a:p>
          <a:p>
            <a:pPr marL="0" lvl="0" indent="0">
              <a:buSzPct val="91000"/>
              <a:buNone/>
            </a:pPr>
            <a:endParaRPr lang="es-CL" sz="2000" dirty="0">
              <a:latin typeface="Cambria" panose="02040503050406030204" pitchFamily="18" charset="0"/>
            </a:endParaRPr>
          </a:p>
          <a:p>
            <a:pPr marL="0" lvl="0" indent="0">
              <a:buSzPct val="91000"/>
              <a:buNone/>
            </a:pPr>
            <a:endParaRPr lang="es-CL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9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9913" y="777873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ES" sz="4000" b="1" dirty="0">
                <a:solidFill>
                  <a:srgbClr val="C91C51"/>
                </a:solidFill>
              </a:rPr>
              <a:t>100% de los servicios públicos en Chile han cumplido sus CDC desde 2014</a:t>
            </a:r>
            <a:endParaRPr lang="en-US" sz="4000" b="1" dirty="0">
              <a:solidFill>
                <a:srgbClr val="C91C5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9287D7-86E3-4857-B52A-597FAEFBF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411303"/>
            <a:ext cx="9144000" cy="5107259"/>
          </a:xfrm>
          <a:prstGeom prst="rect">
            <a:avLst/>
          </a:prstGeom>
        </p:spPr>
      </p:pic>
      <p:sp>
        <p:nvSpPr>
          <p:cNvPr id="13" name="TextBox 17">
            <a:extLst>
              <a:ext uri="{FF2B5EF4-FFF2-40B4-BE49-F238E27FC236}">
                <a16:creationId xmlns:a16="http://schemas.microsoft.com/office/drawing/2014/main" id="{1026167B-DE4E-4194-9D86-5FA1AABC4E73}"/>
              </a:ext>
            </a:extLst>
          </p:cNvPr>
          <p:cNvSpPr txBox="1"/>
          <p:nvPr/>
        </p:nvSpPr>
        <p:spPr>
          <a:xfrm>
            <a:off x="3467099" y="627247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313231"/>
                </a:solidFill>
                <a:latin typeface="Cambria"/>
                <a:hlinkClick r:id="rId3"/>
              </a:rPr>
              <a:t>Fuente: La </a:t>
            </a:r>
            <a:r>
              <a:rPr lang="en-US" dirty="0" err="1">
                <a:solidFill>
                  <a:srgbClr val="313231"/>
                </a:solidFill>
                <a:latin typeface="Cambria"/>
                <a:hlinkClick r:id="rId3"/>
              </a:rPr>
              <a:t>Tercera</a:t>
            </a:r>
            <a:r>
              <a:rPr lang="en-US" dirty="0">
                <a:solidFill>
                  <a:srgbClr val="313231"/>
                </a:solidFill>
                <a:latin typeface="Cambria"/>
                <a:hlinkClick r:id="rId3"/>
              </a:rPr>
              <a:t> (2017)</a:t>
            </a:r>
            <a:endParaRPr lang="en-US" dirty="0">
              <a:solidFill>
                <a:srgbClr val="313231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95662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CL" sz="4000" b="1" dirty="0">
                <a:solidFill>
                  <a:srgbClr val="C91C51"/>
                </a:solidFill>
              </a:rPr>
              <a:t>¿Para qué monitorear y evaluar en el sector público?</a:t>
            </a:r>
            <a:endParaRPr lang="en-US" sz="4000" b="1" dirty="0">
              <a:solidFill>
                <a:srgbClr val="C91C5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0"/>
            <a:ext cx="11232173" cy="5442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1000"/>
            </a:pPr>
            <a:r>
              <a:rPr lang="es-CL" sz="2000" dirty="0">
                <a:latin typeface="Cambria" panose="02040503050406030204" pitchFamily="18" charset="0"/>
              </a:rPr>
              <a:t>Las razones dependen del </a:t>
            </a:r>
            <a:r>
              <a:rPr lang="es-CL" sz="2000" b="1" dirty="0">
                <a:latin typeface="Cambria" panose="02040503050406030204" pitchFamily="18" charset="0"/>
              </a:rPr>
              <a:t>grupo objetivo</a:t>
            </a:r>
            <a:r>
              <a:rPr lang="es-CL" sz="2000" dirty="0">
                <a:latin typeface="Cambria" panose="02040503050406030204" pitchFamily="18" charset="0"/>
              </a:rPr>
              <a:t> en cuestión</a:t>
            </a:r>
          </a:p>
          <a:p>
            <a:pPr lvl="1">
              <a:buSzPct val="91000"/>
            </a:pPr>
            <a:r>
              <a:rPr lang="es-CL" sz="1600" dirty="0">
                <a:latin typeface="Cambria" panose="02040503050406030204" pitchFamily="18" charset="0"/>
              </a:rPr>
              <a:t>¿Quiénes debieran interesarse por el desempeño del Estado?</a:t>
            </a:r>
          </a:p>
          <a:p>
            <a:pPr lvl="1">
              <a:buSzPct val="91000"/>
            </a:pPr>
            <a:r>
              <a:rPr lang="es-CL" sz="1600" dirty="0">
                <a:latin typeface="Cambria" panose="02040503050406030204" pitchFamily="18" charset="0"/>
              </a:rPr>
              <a:t>Hay funciones técnicas, mientras que otras son políticas y otras más bien simbólicas</a:t>
            </a:r>
          </a:p>
          <a:p>
            <a:pPr lvl="0">
              <a:buSzPct val="91000"/>
            </a:pPr>
            <a:endParaRPr lang="es-CL" sz="2000" dirty="0">
              <a:latin typeface="Cambria" panose="02040503050406030204" pitchFamily="18" charset="0"/>
            </a:endParaRPr>
          </a:p>
          <a:p>
            <a:pPr lvl="0">
              <a:buSzPct val="91000"/>
            </a:pPr>
            <a:r>
              <a:rPr lang="es-CL" sz="2000" dirty="0">
                <a:latin typeface="Cambria" panose="02040503050406030204" pitchFamily="18" charset="0"/>
              </a:rPr>
              <a:t>Los propósitos centrales de la evaluación para directivos, según (</a:t>
            </a:r>
            <a:r>
              <a:rPr lang="es-CL" sz="2000" dirty="0" err="1">
                <a:latin typeface="Cambria" panose="02040503050406030204" pitchFamily="18" charset="0"/>
              </a:rPr>
              <a:t>Behn</a:t>
            </a:r>
            <a:r>
              <a:rPr lang="es-CL" sz="2000" dirty="0">
                <a:latin typeface="Cambria" panose="02040503050406030204" pitchFamily="18" charset="0"/>
              </a:rPr>
              <a:t>, 2001) son</a:t>
            </a:r>
          </a:p>
          <a:p>
            <a:pPr marL="0" lvl="0" indent="0">
              <a:buSzPct val="91000"/>
              <a:buNone/>
            </a:pPr>
            <a:endParaRPr lang="es-CL" sz="2000" dirty="0">
              <a:latin typeface="Cambria" panose="02040503050406030204" pitchFamily="18" charset="0"/>
            </a:endParaRPr>
          </a:p>
          <a:p>
            <a:pPr marL="0" lvl="0" indent="0">
              <a:buSzPct val="91000"/>
              <a:buNone/>
            </a:pPr>
            <a:endParaRPr lang="es-CL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29B031-0606-4589-8630-4D278C2098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2912075"/>
          <a:ext cx="12191999" cy="3788976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201003">
                  <a:extLst>
                    <a:ext uri="{9D8B030D-6E8A-4147-A177-3AD203B41FA5}">
                      <a16:colId xmlns:a16="http://schemas.microsoft.com/office/drawing/2014/main" val="3359289102"/>
                    </a:ext>
                  </a:extLst>
                </a:gridCol>
                <a:gridCol w="5923128">
                  <a:extLst>
                    <a:ext uri="{9D8B030D-6E8A-4147-A177-3AD203B41FA5}">
                      <a16:colId xmlns:a16="http://schemas.microsoft.com/office/drawing/2014/main" val="3920054219"/>
                    </a:ext>
                  </a:extLst>
                </a:gridCol>
                <a:gridCol w="5067868">
                  <a:extLst>
                    <a:ext uri="{9D8B030D-6E8A-4147-A177-3AD203B41FA5}">
                      <a16:colId xmlns:a16="http://schemas.microsoft.com/office/drawing/2014/main" val="2429815171"/>
                    </a:ext>
                  </a:extLst>
                </a:gridCol>
              </a:tblGrid>
              <a:tr h="230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b="1" dirty="0" err="1">
                          <a:effectLst/>
                          <a:latin typeface="Cambria" panose="02040503050406030204" pitchFamily="18" charset="0"/>
                        </a:rPr>
                        <a:t>Objetivo</a:t>
                      </a:r>
                      <a:endParaRPr lang="en-US" sz="1300" b="1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b="1" dirty="0" err="1">
                          <a:effectLst/>
                          <a:latin typeface="Cambria" panose="02040503050406030204" pitchFamily="18" charset="0"/>
                        </a:rPr>
                        <a:t>Pregunta</a:t>
                      </a:r>
                      <a:r>
                        <a:rPr lang="en-US" sz="1300" b="1" dirty="0">
                          <a:effectLst/>
                          <a:latin typeface="Cambria" panose="02040503050406030204" pitchFamily="18" charset="0"/>
                        </a:rPr>
                        <a:t> a la que </a:t>
                      </a:r>
                      <a:r>
                        <a:rPr lang="en-US" sz="1300" b="1" dirty="0" err="1">
                          <a:effectLst/>
                          <a:latin typeface="Cambria" panose="02040503050406030204" pitchFamily="18" charset="0"/>
                        </a:rPr>
                        <a:t>responde</a:t>
                      </a:r>
                      <a:endParaRPr lang="en-US" sz="1300" b="1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b="1" dirty="0" err="1">
                          <a:effectLst/>
                          <a:latin typeface="Cambria" panose="02040503050406030204" pitchFamily="18" charset="0"/>
                        </a:rPr>
                        <a:t>Enfoques</a:t>
                      </a:r>
                      <a:endParaRPr lang="en-US" sz="1300" b="1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extLst>
                  <a:ext uri="{0D108BD9-81ED-4DB2-BD59-A6C34878D82A}">
                    <a16:rowId xmlns:a16="http://schemas.microsoft.com/office/drawing/2014/main" val="2145614912"/>
                  </a:ext>
                </a:extLst>
              </a:tr>
              <a:tr h="460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300" b="1" dirty="0" err="1">
                          <a:solidFill>
                            <a:srgbClr val="C91C51"/>
                          </a:solidFill>
                          <a:effectLst/>
                          <a:latin typeface="Cambria" panose="02040503050406030204" pitchFamily="18" charset="0"/>
                        </a:rPr>
                        <a:t>Evaluar</a:t>
                      </a:r>
                      <a:endParaRPr lang="en-US" sz="1300" b="1" dirty="0">
                        <a:solidFill>
                          <a:srgbClr val="C91C5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 i="1" dirty="0">
                          <a:effectLst/>
                          <a:latin typeface="Cambria" panose="02040503050406030204" pitchFamily="18" charset="0"/>
                        </a:rPr>
                        <a:t>¿Qué tan bien se está desempeñando una determinada organización pública?</a:t>
                      </a:r>
                      <a:endParaRPr lang="en-US" sz="1300" i="1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 dirty="0">
                          <a:effectLst/>
                          <a:latin typeface="Cambria" panose="02040503050406030204" pitchFamily="18" charset="0"/>
                        </a:rPr>
                        <a:t>Conocimiento de los insumos, del impacto y de los factores externos que inciden en este último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extLst>
                  <a:ext uri="{0D108BD9-81ED-4DB2-BD59-A6C34878D82A}">
                    <a16:rowId xmlns:a16="http://schemas.microsoft.com/office/drawing/2014/main" val="311946578"/>
                  </a:ext>
                </a:extLst>
              </a:tr>
              <a:tr h="460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300" b="1">
                          <a:solidFill>
                            <a:srgbClr val="C91C51"/>
                          </a:solidFill>
                          <a:effectLst/>
                          <a:latin typeface="Cambria" panose="02040503050406030204" pitchFamily="18" charset="0"/>
                        </a:rPr>
                        <a:t>Controlar</a:t>
                      </a:r>
                      <a:endParaRPr lang="en-US" sz="1300" b="1">
                        <a:solidFill>
                          <a:srgbClr val="C91C5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 i="1" dirty="0">
                          <a:effectLst/>
                          <a:latin typeface="Cambria" panose="02040503050406030204" pitchFamily="18" charset="0"/>
                        </a:rPr>
                        <a:t>¿Cómo incidir en el comportamiento de funcionarios para el cumplimiento de metas y estándares definidos (o mínimos)? </a:t>
                      </a:r>
                      <a:endParaRPr lang="en-US" sz="1300" i="1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>
                          <a:effectLst/>
                          <a:latin typeface="Cambria" panose="02040503050406030204" pitchFamily="18" charset="0"/>
                        </a:rPr>
                        <a:t>Énfasis en los insumos y procesos que pueden ser regulados</a:t>
                      </a:r>
                      <a:endParaRPr lang="en-US" sz="13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extLst>
                  <a:ext uri="{0D108BD9-81ED-4DB2-BD59-A6C34878D82A}">
                    <a16:rowId xmlns:a16="http://schemas.microsoft.com/office/drawing/2014/main" val="2905098767"/>
                  </a:ext>
                </a:extLst>
              </a:tr>
              <a:tr h="460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300" b="1">
                          <a:solidFill>
                            <a:srgbClr val="C91C51"/>
                          </a:solidFill>
                          <a:effectLst/>
                          <a:latin typeface="Cambria" panose="02040503050406030204" pitchFamily="18" charset="0"/>
                        </a:rPr>
                        <a:t>Presupuestar</a:t>
                      </a:r>
                      <a:endParaRPr lang="en-US" sz="1300" b="1">
                        <a:solidFill>
                          <a:srgbClr val="C91C5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 i="1" dirty="0">
                          <a:effectLst/>
                          <a:latin typeface="Cambria" panose="02040503050406030204" pitchFamily="18" charset="0"/>
                        </a:rPr>
                        <a:t>En qué programas, proyectos o propósitos se deberían invertir más recursos públicos</a:t>
                      </a:r>
                      <a:endParaRPr lang="en-US" sz="1300" i="1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 dirty="0">
                          <a:effectLst/>
                          <a:latin typeface="Cambria" panose="02040503050406030204" pitchFamily="18" charset="0"/>
                        </a:rPr>
                        <a:t>Foco en medidas de eficacia, comparando insumos con lo que se produce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extLst>
                  <a:ext uri="{0D108BD9-81ED-4DB2-BD59-A6C34878D82A}">
                    <a16:rowId xmlns:a16="http://schemas.microsoft.com/office/drawing/2014/main" val="3789510775"/>
                  </a:ext>
                </a:extLst>
              </a:tr>
              <a:tr h="568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300" b="1">
                          <a:solidFill>
                            <a:srgbClr val="C91C51"/>
                          </a:solidFill>
                          <a:effectLst/>
                          <a:latin typeface="Cambria" panose="02040503050406030204" pitchFamily="18" charset="0"/>
                        </a:rPr>
                        <a:t>Motivar</a:t>
                      </a:r>
                      <a:endParaRPr lang="en-US" sz="1300" b="1">
                        <a:solidFill>
                          <a:srgbClr val="C91C5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 i="1" dirty="0">
                          <a:effectLst/>
                          <a:latin typeface="Cambria" panose="02040503050406030204" pitchFamily="18" charset="0"/>
                        </a:rPr>
                        <a:t>¿Cómo motivar a funcionarios, directivos, colaboradores (por ejemplo, empresas externas) jefes de división y departamentos a hacer lo necesario para mejorar?</a:t>
                      </a:r>
                      <a:endParaRPr lang="en-US" sz="1300" i="1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>
                          <a:effectLst/>
                          <a:latin typeface="Cambria" panose="02040503050406030204" pitchFamily="18" charset="0"/>
                        </a:rPr>
                        <a:t>Mediciones en tiempo real de lo que se produce en virtud de lo esperado</a:t>
                      </a:r>
                      <a:endParaRPr lang="en-US" sz="13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extLst>
                  <a:ext uri="{0D108BD9-81ED-4DB2-BD59-A6C34878D82A}">
                    <a16:rowId xmlns:a16="http://schemas.microsoft.com/office/drawing/2014/main" val="1363224919"/>
                  </a:ext>
                </a:extLst>
              </a:tr>
              <a:tr h="460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300" b="1">
                          <a:solidFill>
                            <a:srgbClr val="C91C51"/>
                          </a:solidFill>
                          <a:effectLst/>
                          <a:latin typeface="Cambria" panose="02040503050406030204" pitchFamily="18" charset="0"/>
                        </a:rPr>
                        <a:t>Promover</a:t>
                      </a:r>
                      <a:endParaRPr lang="en-US" sz="1300" b="1">
                        <a:solidFill>
                          <a:srgbClr val="C91C5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 i="1">
                          <a:effectLst/>
                          <a:latin typeface="Cambria" panose="02040503050406030204" pitchFamily="18" charset="0"/>
                        </a:rPr>
                        <a:t>¿Cómo convencer a autoridades políticas, medios de comunicación, stakeholders, y la ciudadanía que se está haciendo un buen trabajo?</a:t>
                      </a:r>
                      <a:endParaRPr lang="en-US" sz="1300" i="1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>
                          <a:effectLst/>
                          <a:latin typeface="Cambria" panose="02040503050406030204" pitchFamily="18" charset="0"/>
                        </a:rPr>
                        <a:t>Entender a cabalidad qué aspectos del desempeño le importan a la ciudadanía</a:t>
                      </a:r>
                      <a:endParaRPr lang="en-US" sz="13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extLst>
                  <a:ext uri="{0D108BD9-81ED-4DB2-BD59-A6C34878D82A}">
                    <a16:rowId xmlns:a16="http://schemas.microsoft.com/office/drawing/2014/main" val="2353471582"/>
                  </a:ext>
                </a:extLst>
              </a:tr>
              <a:tr h="460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300" b="1">
                          <a:solidFill>
                            <a:srgbClr val="C91C51"/>
                          </a:solidFill>
                          <a:effectLst/>
                          <a:latin typeface="Cambria" panose="02040503050406030204" pitchFamily="18" charset="0"/>
                        </a:rPr>
                        <a:t>Celebrar</a:t>
                      </a:r>
                      <a:endParaRPr lang="en-US" sz="1300" b="1">
                        <a:solidFill>
                          <a:srgbClr val="C91C5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 i="1">
                          <a:effectLst/>
                          <a:latin typeface="Cambria" panose="02040503050406030204" pitchFamily="18" charset="0"/>
                        </a:rPr>
                        <a:t>¿Cuáles logros son relevantes personal y grupalmente dentro de la organización y motivan el cumplimiento de desafíos futuros?</a:t>
                      </a:r>
                      <a:endParaRPr lang="en-US" sz="1300" i="1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>
                          <a:effectLst/>
                          <a:latin typeface="Cambria" panose="02040503050406030204" pitchFamily="18" charset="0"/>
                        </a:rPr>
                        <a:t>Establecimiento periódico de objetivos, cuyo cumplimiento brinde una sensación de logro colectivo e individual</a:t>
                      </a:r>
                      <a:endParaRPr lang="en-US" sz="13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extLst>
                  <a:ext uri="{0D108BD9-81ED-4DB2-BD59-A6C34878D82A}">
                    <a16:rowId xmlns:a16="http://schemas.microsoft.com/office/drawing/2014/main" val="743097206"/>
                  </a:ext>
                </a:extLst>
              </a:tr>
              <a:tr h="23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300" b="1">
                          <a:solidFill>
                            <a:srgbClr val="C91C51"/>
                          </a:solidFill>
                          <a:effectLst/>
                          <a:latin typeface="Cambria" panose="02040503050406030204" pitchFamily="18" charset="0"/>
                        </a:rPr>
                        <a:t>Aprender</a:t>
                      </a:r>
                      <a:endParaRPr lang="en-US" sz="1300" b="1">
                        <a:solidFill>
                          <a:srgbClr val="C91C5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 i="1">
                          <a:effectLst/>
                          <a:latin typeface="Cambria" panose="02040503050406030204" pitchFamily="18" charset="0"/>
                        </a:rPr>
                        <a:t>¿Qué funciona y qué no? </a:t>
                      </a:r>
                      <a:r>
                        <a:rPr lang="en-US" sz="1300" i="1">
                          <a:effectLst/>
                          <a:latin typeface="Cambria" panose="02040503050406030204" pitchFamily="18" charset="0"/>
                        </a:rPr>
                        <a:t>¿Por qué?</a:t>
                      </a:r>
                      <a:endParaRPr lang="en-US" sz="1300" i="1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>
                          <a:effectLst/>
                          <a:latin typeface="Cambria" panose="02040503050406030204" pitchFamily="18" charset="0"/>
                        </a:rPr>
                        <a:t>Mayor énfasis en información detallada y desagregada</a:t>
                      </a:r>
                      <a:endParaRPr lang="en-US" sz="13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extLst>
                  <a:ext uri="{0D108BD9-81ED-4DB2-BD59-A6C34878D82A}">
                    <a16:rowId xmlns:a16="http://schemas.microsoft.com/office/drawing/2014/main" val="3701523211"/>
                  </a:ext>
                </a:extLst>
              </a:tr>
              <a:tr h="460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300" b="1" dirty="0" err="1">
                          <a:solidFill>
                            <a:srgbClr val="C91C51"/>
                          </a:solidFill>
                          <a:effectLst/>
                          <a:latin typeface="Cambria" panose="02040503050406030204" pitchFamily="18" charset="0"/>
                        </a:rPr>
                        <a:t>Mejorar</a:t>
                      </a:r>
                      <a:endParaRPr lang="en-US" sz="1300" b="1" dirty="0">
                        <a:solidFill>
                          <a:srgbClr val="C91C5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 i="1" dirty="0">
                          <a:effectLst/>
                          <a:latin typeface="Cambria" panose="02040503050406030204" pitchFamily="18" charset="0"/>
                        </a:rPr>
                        <a:t>¿Qué es exactamente lo que se debe hacer distinto para mejorar el desempeño?</a:t>
                      </a:r>
                      <a:endParaRPr lang="en-US" sz="1300" i="1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300" dirty="0">
                          <a:effectLst/>
                          <a:latin typeface="Cambria" panose="02040503050406030204" pitchFamily="18" charset="0"/>
                        </a:rPr>
                        <a:t>Adentrarse en la operación de la organización para distinguir qué es lo que se debe cambiar para un cambio en los productos y resultados 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36" marR="56836" marT="0" marB="0"/>
                </a:tc>
                <a:extLst>
                  <a:ext uri="{0D108BD9-81ED-4DB2-BD59-A6C34878D82A}">
                    <a16:rowId xmlns:a16="http://schemas.microsoft.com/office/drawing/2014/main" val="1263955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2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024" y="2362201"/>
            <a:ext cx="11245755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pPr algn="r">
              <a:tabLst>
                <a:tab pos="9197975" algn="l"/>
              </a:tabLst>
            </a:pPr>
            <a:r>
              <a:rPr lang="es-ES_tradnl" spc="-100" dirty="0">
                <a:latin typeface="+mj-lt"/>
              </a:rPr>
              <a:t>¿Qué ocurre cuando cambia la naturaleza de los problemas a resolver?</a:t>
            </a:r>
            <a:endParaRPr lang="en-US" spc="-100" dirty="0">
              <a:latin typeface="+mj-l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4024" y="4626865"/>
            <a:ext cx="11245755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_tradnl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64024" y="4599432"/>
            <a:ext cx="112457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/>
          <p:cNvSpPr txBox="1">
            <a:spLocks/>
          </p:cNvSpPr>
          <p:nvPr/>
        </p:nvSpPr>
        <p:spPr>
          <a:xfrm>
            <a:off x="464024" y="4626864"/>
            <a:ext cx="11245755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_tradnl" i="1" dirty="0">
              <a:solidFill>
                <a:schemeClr val="bg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CF5B263-9D23-4AF2-8C9F-D8F8E5842187}"/>
              </a:ext>
            </a:extLst>
          </p:cNvPr>
          <p:cNvSpPr txBox="1">
            <a:spLocks/>
          </p:cNvSpPr>
          <p:nvPr/>
        </p:nvSpPr>
        <p:spPr>
          <a:xfrm>
            <a:off x="570704" y="4636389"/>
            <a:ext cx="11245755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Wicked problems y los </a:t>
            </a:r>
            <a:r>
              <a:rPr lang="en-US" dirty="0" err="1">
                <a:solidFill>
                  <a:schemeClr val="bg1"/>
                </a:solidFill>
              </a:rPr>
              <a:t>desafíos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gestionar</a:t>
            </a:r>
            <a:r>
              <a:rPr lang="en-US" dirty="0">
                <a:solidFill>
                  <a:schemeClr val="bg1"/>
                </a:solidFill>
              </a:rPr>
              <a:t> el </a:t>
            </a:r>
            <a:r>
              <a:rPr lang="en-US" dirty="0" err="1">
                <a:solidFill>
                  <a:schemeClr val="bg1"/>
                </a:solidFill>
              </a:rPr>
              <a:t>desempeño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3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>
                <a:solidFill>
                  <a:srgbClr val="C91C51"/>
                </a:solidFill>
              </a:rPr>
              <a:t>Wicked problems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1"/>
            <a:ext cx="11232173" cy="5388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1000"/>
            </a:pPr>
            <a:r>
              <a:rPr lang="es-CL" sz="28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La complejidad y la incertidumbre son la constante hoy en día</a:t>
            </a:r>
          </a:p>
          <a:p>
            <a:pPr lvl="0">
              <a:buSzPct val="91000"/>
            </a:pPr>
            <a:endParaRPr lang="es-CL" sz="2800" dirty="0">
              <a:latin typeface="Cambria" panose="02040503050406030204" pitchFamily="18" charset="0"/>
              <a:cs typeface="Cambria"/>
              <a:sym typeface="Wingdings" panose="05000000000000000000" pitchFamily="2" charset="2"/>
            </a:endParaRPr>
          </a:p>
          <a:p>
            <a:pPr lvl="0">
              <a:buSzPct val="91000"/>
            </a:pPr>
            <a:r>
              <a:rPr lang="es-CL" sz="28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Concepto VUCA (</a:t>
            </a:r>
            <a:r>
              <a:rPr lang="es-CL" sz="2800" i="1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Volatility</a:t>
            </a:r>
            <a:r>
              <a:rPr lang="es-CL" sz="2800" i="1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, </a:t>
            </a:r>
            <a:r>
              <a:rPr lang="es-CL" sz="2800" i="1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Uncertainty</a:t>
            </a:r>
            <a:r>
              <a:rPr lang="es-CL" sz="2800" i="1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, </a:t>
            </a:r>
            <a:r>
              <a:rPr lang="es-CL" sz="2800" i="1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Complexity</a:t>
            </a:r>
            <a:r>
              <a:rPr lang="es-CL" sz="2800" i="1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 and </a:t>
            </a:r>
            <a:r>
              <a:rPr lang="es-CL" sz="2800" i="1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Ambiguity</a:t>
            </a:r>
            <a:r>
              <a:rPr lang="es-CL" sz="28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)</a:t>
            </a:r>
          </a:p>
          <a:p>
            <a:pPr lvl="0">
              <a:buSzPct val="91000"/>
            </a:pPr>
            <a:endParaRPr lang="es-CL" sz="2800" dirty="0">
              <a:latin typeface="Cambria" panose="02040503050406030204" pitchFamily="18" charset="0"/>
              <a:cs typeface="Cambria"/>
              <a:sym typeface="Wingdings" panose="05000000000000000000" pitchFamily="2" charset="2"/>
            </a:endParaRPr>
          </a:p>
          <a:p>
            <a:pPr lvl="0">
              <a:buSzPct val="91000"/>
            </a:pPr>
            <a:r>
              <a:rPr lang="es-CL" sz="2800" i="1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¿Cómo abordar este escenario y seguir entregando bienes y servicios públicos a la ciudadanía?</a:t>
            </a:r>
          </a:p>
          <a:p>
            <a:pPr lvl="0">
              <a:buSzPct val="91000"/>
            </a:pPr>
            <a:endParaRPr lang="es-CL" sz="2800" i="1" dirty="0">
              <a:latin typeface="Cambria" panose="02040503050406030204" pitchFamily="18" charset="0"/>
              <a:cs typeface="Cambria"/>
              <a:sym typeface="Wingdings" panose="05000000000000000000" pitchFamily="2" charset="2"/>
            </a:endParaRPr>
          </a:p>
          <a:p>
            <a:pPr lvl="0">
              <a:buSzPct val="91000"/>
            </a:pPr>
            <a:r>
              <a:rPr lang="es-CL" sz="2800" i="1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Wicked</a:t>
            </a:r>
            <a:r>
              <a:rPr lang="es-CL" sz="2800" i="1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 </a:t>
            </a:r>
            <a:r>
              <a:rPr lang="es-CL" sz="2800" i="1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problems</a:t>
            </a:r>
            <a:r>
              <a:rPr lang="es-CL" sz="28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. </a:t>
            </a: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Los problemas hoy </a:t>
            </a:r>
            <a:r>
              <a:rPr lang="es-CL" sz="2400" b="1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no pueden entenderse en forma aislada</a:t>
            </a: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. </a:t>
            </a:r>
          </a:p>
          <a:p>
            <a:pPr lvl="1">
              <a:buSzPct val="91000"/>
            </a:pPr>
            <a:r>
              <a:rPr lang="es-CL" sz="2100" dirty="0">
                <a:latin typeface="Cambria" panose="02040503050406030204" pitchFamily="18" charset="0"/>
                <a:sym typeface="Wingdings" panose="05000000000000000000" pitchFamily="2" charset="2"/>
              </a:rPr>
              <a:t>Múltiples </a:t>
            </a:r>
            <a:r>
              <a:rPr lang="es-CL" sz="2100" i="1" dirty="0" err="1">
                <a:latin typeface="Cambria" panose="02040503050406030204" pitchFamily="18" charset="0"/>
                <a:sym typeface="Wingdings" panose="05000000000000000000" pitchFamily="2" charset="2"/>
              </a:rPr>
              <a:t>stakeholders</a:t>
            </a:r>
            <a:endParaRPr lang="es-CL" sz="2100" i="1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lvl="1">
              <a:buSzPct val="91000"/>
            </a:pPr>
            <a:r>
              <a:rPr lang="es-CL" sz="20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No es posible la comprensión completa del problema</a:t>
            </a:r>
          </a:p>
          <a:p>
            <a:pPr lvl="1">
              <a:buSzPct val="91000"/>
            </a:pPr>
            <a:r>
              <a:rPr lang="es-CL" sz="20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No existen soluciones óptimas</a:t>
            </a:r>
          </a:p>
          <a:p>
            <a:pPr lvl="1">
              <a:buSzPct val="91000"/>
            </a:pPr>
            <a:r>
              <a:rPr lang="es-CL" sz="20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Soluciones intersticiales entre restricciones legales, costumbre, convenciones y simbolismos</a:t>
            </a:r>
          </a:p>
          <a:p>
            <a:pPr lvl="1">
              <a:buSzPct val="91000"/>
            </a:pPr>
            <a:r>
              <a:rPr lang="es-CL" sz="20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Problemas son imposibles de ser observados directamente, por lo tanto son impredecibles</a:t>
            </a:r>
          </a:p>
          <a:p>
            <a:pPr lvl="1">
              <a:buSzPct val="91000"/>
            </a:pPr>
            <a:r>
              <a:rPr lang="es-CL" sz="20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Difícil determinar la eficacia de una solución pública frente a problemas complejos</a:t>
            </a:r>
          </a:p>
          <a:p>
            <a:pPr lvl="1">
              <a:buSzPct val="91000"/>
            </a:pPr>
            <a:endParaRPr lang="es-CL" sz="2000" i="1" dirty="0">
              <a:latin typeface="Cambria" panose="02040503050406030204" pitchFamily="18" charset="0"/>
              <a:cs typeface="Cambria"/>
              <a:sym typeface="Wingdings" panose="05000000000000000000" pitchFamily="2" charset="2"/>
            </a:endParaRPr>
          </a:p>
          <a:p>
            <a:pPr lvl="0">
              <a:buSzPct val="91000"/>
            </a:pPr>
            <a:r>
              <a:rPr lang="es-CL" sz="28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El gap de complejidad</a:t>
            </a:r>
          </a:p>
          <a:p>
            <a:pPr lvl="1">
              <a:buSzPct val="91000"/>
            </a:pP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Capacidades institucionales que no se adaptan a los problema que deben resolverse</a:t>
            </a:r>
          </a:p>
          <a:p>
            <a:pPr marL="346075" lvl="1" indent="0">
              <a:buSzPct val="91000"/>
              <a:buNone/>
            </a:pPr>
            <a:endParaRPr lang="es-CL" sz="2400" i="1" dirty="0">
              <a:latin typeface="Cambria" panose="02040503050406030204" pitchFamily="18" charset="0"/>
              <a:cs typeface="Cambria"/>
              <a:sym typeface="Wingdings" panose="05000000000000000000" pitchFamily="2" charset="2"/>
            </a:endParaRPr>
          </a:p>
          <a:p>
            <a:pPr lvl="1">
              <a:buSzPct val="91000"/>
            </a:pPr>
            <a:endParaRPr lang="es-CL" sz="2400" dirty="0">
              <a:latin typeface="Cambria" panose="02040503050406030204" pitchFamily="18" charset="0"/>
              <a:cs typeface="Cambria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258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rgbClr val="C91C51"/>
                </a:solidFill>
              </a:rPr>
              <a:t>Enfoque</a:t>
            </a:r>
            <a:r>
              <a:rPr lang="en-US" sz="4000" b="1" dirty="0">
                <a:solidFill>
                  <a:srgbClr val="C91C51"/>
                </a:solidFill>
              </a:rPr>
              <a:t> de </a:t>
            </a:r>
            <a:r>
              <a:rPr lang="en-US" sz="4000" b="1" dirty="0" err="1">
                <a:solidFill>
                  <a:srgbClr val="C91C51"/>
                </a:solidFill>
              </a:rPr>
              <a:t>sistemas</a:t>
            </a:r>
            <a:r>
              <a:rPr lang="en-US" sz="4000" b="1" dirty="0">
                <a:solidFill>
                  <a:srgbClr val="C91C51"/>
                </a:solidFill>
              </a:rPr>
              <a:t> para </a:t>
            </a:r>
            <a:r>
              <a:rPr lang="en-US" sz="4000" b="1" dirty="0" err="1">
                <a:solidFill>
                  <a:srgbClr val="C91C51"/>
                </a:solidFill>
              </a:rPr>
              <a:t>abordar</a:t>
            </a:r>
            <a:r>
              <a:rPr lang="en-US" sz="4000" b="1" dirty="0">
                <a:solidFill>
                  <a:srgbClr val="C91C51"/>
                </a:solidFill>
              </a:rPr>
              <a:t> wicked problems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1"/>
            <a:ext cx="11232173" cy="5388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1000"/>
            </a:pPr>
            <a:r>
              <a:rPr lang="es-CL" sz="28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El enfoque de sistemas es la respuesta que ha emergido desde el Estado para los problemas perversos (OECD, 2017)</a:t>
            </a:r>
          </a:p>
          <a:p>
            <a:pPr lvl="1">
              <a:buSzPct val="91000"/>
            </a:pP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Políticas sociales y de obesidad en Australia (</a:t>
            </a:r>
            <a:r>
              <a:rPr lang="es-CL" sz="2400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Alender</a:t>
            </a: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 </a:t>
            </a:r>
            <a:r>
              <a:rPr lang="es-CL" sz="2400" i="1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et al. </a:t>
            </a: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2015; </a:t>
            </a:r>
            <a:r>
              <a:rPr lang="es-CL" sz="2400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Canty</a:t>
            </a: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-Waldron, 2014)</a:t>
            </a:r>
          </a:p>
          <a:p>
            <a:pPr lvl="1">
              <a:buSzPct val="91000"/>
            </a:pP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Políticas y servicios de protección de infancia en Reino Unido (Lane, Munro and </a:t>
            </a:r>
            <a:r>
              <a:rPr lang="es-CL" sz="2400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Huseman</a:t>
            </a: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, 2016; Gibson and O’ Donovan, 2014)</a:t>
            </a:r>
          </a:p>
          <a:p>
            <a:pPr lvl="1">
              <a:buSzPct val="91000"/>
            </a:pP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Políticas de seguimiento medioambiental en Suecia (</a:t>
            </a:r>
            <a:r>
              <a:rPr lang="es-CL" sz="2400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Lundberg</a:t>
            </a: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, 2011)</a:t>
            </a:r>
          </a:p>
          <a:p>
            <a:pPr lvl="1">
              <a:buSzPct val="91000"/>
            </a:pP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Planificación de infraestructura en Australia (</a:t>
            </a:r>
            <a:r>
              <a:rPr lang="es-CL" sz="2400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Pepper</a:t>
            </a: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, </a:t>
            </a:r>
            <a:r>
              <a:rPr lang="es-CL" sz="2400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Sense</a:t>
            </a: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 and </a:t>
            </a:r>
            <a:r>
              <a:rPr lang="es-CL" sz="2400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Speare</a:t>
            </a:r>
            <a:r>
              <a:rPr lang="es-CL" sz="24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, 2016)</a:t>
            </a:r>
          </a:p>
          <a:p>
            <a:pPr lvl="0">
              <a:buSzPct val="91000"/>
            </a:pPr>
            <a:endParaRPr lang="es-CL" sz="2800" i="1" dirty="0">
              <a:latin typeface="Cambria" panose="02040503050406030204" pitchFamily="18" charset="0"/>
              <a:cs typeface="Cambria"/>
              <a:sym typeface="Wingdings" panose="05000000000000000000" pitchFamily="2" charset="2"/>
            </a:endParaRPr>
          </a:p>
          <a:p>
            <a:pPr lvl="0">
              <a:buSzPct val="91000"/>
            </a:pPr>
            <a:r>
              <a:rPr lang="es-CL" sz="2800" i="1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“El conjunto de </a:t>
            </a:r>
            <a:r>
              <a:rPr lang="es-CL" sz="2800" i="1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stakeholders</a:t>
            </a:r>
            <a:r>
              <a:rPr lang="es-CL" sz="2800" i="1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 deben interactuar de tal forma que el sistema como un todo lleva a cabo una función o propósito específico” </a:t>
            </a:r>
            <a:r>
              <a:rPr lang="es-CL" sz="28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(OECD, 2015, p. 18) </a:t>
            </a:r>
            <a:endParaRPr lang="es-CL" sz="2400" dirty="0">
              <a:latin typeface="Cambria" panose="02040503050406030204" pitchFamily="18" charset="0"/>
              <a:cs typeface="Cambria"/>
              <a:sym typeface="Wingdings" panose="05000000000000000000" pitchFamily="2" charset="2"/>
            </a:endParaRPr>
          </a:p>
          <a:p>
            <a:pPr lvl="0">
              <a:buSzPct val="91000"/>
            </a:pPr>
            <a:endParaRPr lang="es-CL" sz="2400" dirty="0">
              <a:latin typeface="Cambria" panose="02040503050406030204" pitchFamily="18" charset="0"/>
              <a:cs typeface="Cambria"/>
              <a:sym typeface="Wingdings" panose="05000000000000000000" pitchFamily="2" charset="2"/>
            </a:endParaRPr>
          </a:p>
          <a:p>
            <a:pPr lvl="0">
              <a:buSzPct val="91000"/>
            </a:pPr>
            <a:r>
              <a:rPr lang="es-CL" sz="28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El foco está en el </a:t>
            </a:r>
            <a:r>
              <a:rPr lang="es-CL" sz="2800" b="1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propósito</a:t>
            </a:r>
            <a:r>
              <a:rPr lang="es-CL" sz="28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 del sistema (</a:t>
            </a:r>
            <a:r>
              <a:rPr lang="es-CL" sz="2800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Ackof</a:t>
            </a:r>
            <a:r>
              <a:rPr lang="es-CL" sz="28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 &amp; </a:t>
            </a:r>
            <a:r>
              <a:rPr lang="es-CL" sz="2800" dirty="0" err="1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Emery</a:t>
            </a:r>
            <a:r>
              <a:rPr lang="es-CL" sz="28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, 1972)</a:t>
            </a:r>
          </a:p>
          <a:p>
            <a:pPr lvl="0">
              <a:buSzPct val="91000"/>
            </a:pPr>
            <a:endParaRPr lang="es-CL" sz="2400" dirty="0">
              <a:latin typeface="Cambria" panose="02040503050406030204" pitchFamily="18" charset="0"/>
              <a:cs typeface="Cambria"/>
              <a:sym typeface="Wingdings" panose="05000000000000000000" pitchFamily="2" charset="2"/>
            </a:endParaRPr>
          </a:p>
          <a:p>
            <a:pPr lvl="0">
              <a:buSzPct val="91000"/>
            </a:pPr>
            <a:r>
              <a:rPr lang="es-CL" sz="28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El enfoque de sistemas permite abordar temas como la movilidad de poblaciones, la educación, el envejecimiento de la población, el comportamiento organizacional, etc. </a:t>
            </a:r>
          </a:p>
          <a:p>
            <a:pPr lvl="0">
              <a:buSzPct val="91000"/>
            </a:pPr>
            <a:endParaRPr lang="es-CL" sz="2800" dirty="0">
              <a:latin typeface="Cambria" panose="02040503050406030204" pitchFamily="18" charset="0"/>
              <a:cs typeface="Cambria"/>
              <a:sym typeface="Wingdings" panose="05000000000000000000" pitchFamily="2" charset="2"/>
            </a:endParaRPr>
          </a:p>
          <a:p>
            <a:pPr lvl="0">
              <a:buSzPct val="91000"/>
            </a:pPr>
            <a:r>
              <a:rPr lang="es-CL" sz="2800" dirty="0">
                <a:latin typeface="Cambria" panose="02040503050406030204" pitchFamily="18" charset="0"/>
                <a:cs typeface="Cambria"/>
                <a:sym typeface="Wingdings" panose="05000000000000000000" pitchFamily="2" charset="2"/>
              </a:rPr>
              <a:t>¿Cómo medir la efectividad frente a este tipo de soluciones a problemas perversos?</a:t>
            </a:r>
          </a:p>
        </p:txBody>
      </p:sp>
    </p:spTree>
    <p:extLst>
      <p:ext uri="{BB962C8B-B14F-4D97-AF65-F5344CB8AC3E}">
        <p14:creationId xmlns:p14="http://schemas.microsoft.com/office/powerpoint/2010/main" val="2910795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68" y="303392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CL" sz="4000" b="1" dirty="0">
                <a:solidFill>
                  <a:srgbClr val="C91C51"/>
                </a:solidFill>
              </a:rPr>
              <a:t>Desafíos para gestionar su desempeño en el Estado (1)</a:t>
            </a:r>
            <a:endParaRPr lang="en-US" sz="4000" b="1" dirty="0">
              <a:solidFill>
                <a:srgbClr val="C91C5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69" y="1319796"/>
            <a:ext cx="11232173" cy="54428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91000"/>
              <a:buNone/>
            </a:pPr>
            <a:r>
              <a:rPr lang="es-CL" sz="2800" b="1" dirty="0">
                <a:latin typeface="Cambria" panose="02040503050406030204" pitchFamily="18" charset="0"/>
              </a:rPr>
              <a:t>Estructurales</a:t>
            </a:r>
          </a:p>
          <a:p>
            <a:pPr>
              <a:buSzPct val="91000"/>
            </a:pPr>
            <a:r>
              <a:rPr lang="es-CL" sz="2800" dirty="0">
                <a:latin typeface="Cambria" panose="02040503050406030204" pitchFamily="18" charset="0"/>
              </a:rPr>
              <a:t>Naturaleza de intervenciones (Larraín &amp; </a:t>
            </a:r>
            <a:r>
              <a:rPr lang="es-CL" sz="2800" dirty="0" err="1">
                <a:latin typeface="Cambria" panose="02040503050406030204" pitchFamily="18" charset="0"/>
              </a:rPr>
              <a:t>Waissbluth</a:t>
            </a:r>
            <a:r>
              <a:rPr lang="es-CL" sz="2800" dirty="0">
                <a:latin typeface="Cambria" panose="02040503050406030204" pitchFamily="18" charset="0"/>
              </a:rPr>
              <a:t>, 2009)</a:t>
            </a:r>
          </a:p>
          <a:p>
            <a:pPr lvl="1">
              <a:buSzPct val="91000"/>
            </a:pPr>
            <a:r>
              <a:rPr lang="es-CL" sz="2400" dirty="0">
                <a:latin typeface="Cambria" panose="02040503050406030204" pitchFamily="18" charset="0"/>
              </a:rPr>
              <a:t>Proyecto de construcción de viviendas. Fácil medir el “output”, </a:t>
            </a:r>
            <a:r>
              <a:rPr lang="es-CL" sz="2400" i="1" dirty="0">
                <a:latin typeface="Cambria" panose="02040503050406030204" pitchFamily="18" charset="0"/>
              </a:rPr>
              <a:t>¿cuántas? ¿plazos? ¿calidad? </a:t>
            </a:r>
            <a:r>
              <a:rPr lang="es-CL" sz="2400" dirty="0">
                <a:latin typeface="Cambria" panose="02040503050406030204" pitchFamily="18" charset="0"/>
              </a:rPr>
              <a:t>Medir impacto es </a:t>
            </a:r>
            <a:r>
              <a:rPr lang="es-CL" sz="2400" u="sng" dirty="0">
                <a:latin typeface="Cambria" panose="02040503050406030204" pitchFamily="18" charset="0"/>
              </a:rPr>
              <a:t>mucho</a:t>
            </a:r>
            <a:r>
              <a:rPr lang="es-CL" sz="2400" dirty="0">
                <a:latin typeface="Cambria" panose="02040503050406030204" pitchFamily="18" charset="0"/>
              </a:rPr>
              <a:t> más complejo</a:t>
            </a:r>
          </a:p>
          <a:p>
            <a:pPr lvl="2">
              <a:buSzPct val="91000"/>
            </a:pPr>
            <a:r>
              <a:rPr lang="es-CL" dirty="0">
                <a:latin typeface="Cambria" panose="02040503050406030204" pitchFamily="18" charset="0"/>
              </a:rPr>
              <a:t>En búsqueda de la verdad, generamos certezas a través de </a:t>
            </a:r>
            <a:r>
              <a:rPr lang="es-CL" b="1" dirty="0">
                <a:latin typeface="Cambria" panose="02040503050406030204" pitchFamily="18" charset="0"/>
              </a:rPr>
              <a:t>múltiples indicadores</a:t>
            </a:r>
          </a:p>
          <a:p>
            <a:pPr lvl="1">
              <a:buSzPct val="91000"/>
            </a:pPr>
            <a:r>
              <a:rPr lang="es-CL" sz="2400" dirty="0">
                <a:latin typeface="Cambria" panose="02040503050406030204" pitchFamily="18" charset="0"/>
              </a:rPr>
              <a:t>No existe un indicador tangible agregado del valor público que se produce</a:t>
            </a:r>
          </a:p>
          <a:p>
            <a:pPr marL="342900" lvl="1" indent="-342900">
              <a:buSzPct val="91000"/>
              <a:buFont typeface="Arial"/>
              <a:buChar char="•"/>
            </a:pPr>
            <a:r>
              <a:rPr lang="es-CL" sz="2900" dirty="0">
                <a:latin typeface="Cambria" panose="02040503050406030204" pitchFamily="18" charset="0"/>
              </a:rPr>
              <a:t>Bastante incredulidad sobre la efectividad de sistemas de medición sistemas</a:t>
            </a:r>
          </a:p>
          <a:p>
            <a:pPr marL="342900" lvl="1" indent="-342900">
              <a:buSzPct val="91000"/>
              <a:buFont typeface="Arial"/>
              <a:buChar char="•"/>
            </a:pPr>
            <a:r>
              <a:rPr lang="es-CL" sz="2900" dirty="0">
                <a:latin typeface="Cambria" panose="02040503050406030204" pitchFamily="18" charset="0"/>
              </a:rPr>
              <a:t>¿Cómo se integran los distintos propósitos que inspiran la gestión del desempeño?</a:t>
            </a:r>
          </a:p>
          <a:p>
            <a:pPr marL="342900" lvl="1" indent="-342900">
              <a:buSzPct val="91000"/>
              <a:buFont typeface="Arial"/>
              <a:buChar char="•"/>
            </a:pPr>
            <a:r>
              <a:rPr lang="es-CL" sz="2900" dirty="0">
                <a:latin typeface="Cambria" panose="02040503050406030204" pitchFamily="18" charset="0"/>
              </a:rPr>
              <a:t>Fuerte arraigo a la cuantificación y baja apertura a otros mecanismos de evaluación</a:t>
            </a:r>
          </a:p>
          <a:p>
            <a:pPr marL="0" lvl="0" indent="0">
              <a:buSzPct val="91000"/>
              <a:buNone/>
            </a:pPr>
            <a:endParaRPr lang="es-CL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3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69" y="1319796"/>
            <a:ext cx="11232173" cy="5442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SzPct val="91000"/>
              <a:buNone/>
            </a:pPr>
            <a:r>
              <a:rPr lang="es-CL" sz="2800" b="1" dirty="0">
                <a:latin typeface="Cambria" panose="02040503050406030204" pitchFamily="18" charset="0"/>
              </a:rPr>
              <a:t>Administrativos</a:t>
            </a:r>
          </a:p>
          <a:p>
            <a:pPr>
              <a:buSzPct val="91000"/>
            </a:pPr>
            <a:r>
              <a:rPr lang="es-CL" sz="2800" dirty="0">
                <a:latin typeface="Cambria" panose="02040503050406030204" pitchFamily="18" charset="0"/>
              </a:rPr>
              <a:t>Dificultad para implementar sistemas de monitoreo y evaluación en el sector público. “</a:t>
            </a:r>
            <a:r>
              <a:rPr lang="es-CL" sz="2800" i="1" dirty="0">
                <a:latin typeface="Cambria" panose="02040503050406030204" pitchFamily="18" charset="0"/>
              </a:rPr>
              <a:t>Performance </a:t>
            </a:r>
            <a:r>
              <a:rPr lang="es-CL" sz="2800" i="1" dirty="0" err="1">
                <a:latin typeface="Cambria" panose="02040503050406030204" pitchFamily="18" charset="0"/>
              </a:rPr>
              <a:t>management</a:t>
            </a:r>
            <a:r>
              <a:rPr lang="es-CL" sz="2800" i="1" dirty="0">
                <a:latin typeface="Cambria" panose="02040503050406030204" pitchFamily="18" charset="0"/>
              </a:rPr>
              <a:t> </a:t>
            </a:r>
            <a:r>
              <a:rPr lang="es-CL" sz="2800" i="1" dirty="0" err="1">
                <a:latin typeface="Cambria" panose="02040503050406030204" pitchFamily="18" charset="0"/>
              </a:rPr>
              <a:t>is</a:t>
            </a:r>
            <a:r>
              <a:rPr lang="es-CL" sz="2800" i="1" dirty="0">
                <a:latin typeface="Cambria" panose="02040503050406030204" pitchFamily="18" charset="0"/>
              </a:rPr>
              <a:t> </a:t>
            </a:r>
            <a:r>
              <a:rPr lang="es-CL" sz="2800" i="1" dirty="0" err="1">
                <a:latin typeface="Cambria" panose="02040503050406030204" pitchFamily="18" charset="0"/>
              </a:rPr>
              <a:t>damn</a:t>
            </a:r>
            <a:r>
              <a:rPr lang="es-CL" sz="2800" i="1" dirty="0">
                <a:latin typeface="Cambria" panose="02040503050406030204" pitchFamily="18" charset="0"/>
              </a:rPr>
              <a:t> </a:t>
            </a:r>
            <a:r>
              <a:rPr lang="es-CL" sz="2800" i="1" dirty="0" err="1">
                <a:latin typeface="Cambria" panose="02040503050406030204" pitchFamily="18" charset="0"/>
              </a:rPr>
              <a:t>hard</a:t>
            </a:r>
            <a:r>
              <a:rPr lang="es-CL" sz="2800" dirty="0">
                <a:latin typeface="Cambria" panose="02040503050406030204" pitchFamily="18" charset="0"/>
              </a:rPr>
              <a:t>” (Behn, 2002, p. 8)</a:t>
            </a:r>
          </a:p>
          <a:p>
            <a:pPr lvl="0">
              <a:buSzPct val="91000"/>
            </a:pPr>
            <a:r>
              <a:rPr lang="es-CL" sz="2800" dirty="0">
                <a:latin typeface="Cambria" panose="02040503050406030204" pitchFamily="18" charset="0"/>
              </a:rPr>
              <a:t>Integración de los distintos sistemas de control de gestión del Estado</a:t>
            </a:r>
          </a:p>
          <a:p>
            <a:pPr lvl="1">
              <a:buSzPct val="91000"/>
            </a:pPr>
            <a:r>
              <a:rPr lang="es-CL" sz="2400" i="1" dirty="0">
                <a:latin typeface="Cambria" panose="02040503050406030204" pitchFamily="18" charset="0"/>
              </a:rPr>
              <a:t>¿Convenios de desempeño con </a:t>
            </a:r>
            <a:r>
              <a:rPr lang="es-CL" sz="2400" i="1" dirty="0" err="1">
                <a:latin typeface="Cambria" panose="02040503050406030204" pitchFamily="18" charset="0"/>
              </a:rPr>
              <a:t>PMGs</a:t>
            </a:r>
            <a:r>
              <a:rPr lang="es-CL" sz="2400" i="1" dirty="0">
                <a:latin typeface="Cambria" panose="02040503050406030204" pitchFamily="18" charset="0"/>
              </a:rPr>
              <a:t>, con </a:t>
            </a:r>
            <a:r>
              <a:rPr lang="es-CL" sz="2400" i="1" dirty="0" err="1">
                <a:latin typeface="Cambria" panose="02040503050406030204" pitchFamily="18" charset="0"/>
              </a:rPr>
              <a:t>BGIs</a:t>
            </a:r>
            <a:r>
              <a:rPr lang="es-CL" sz="2400" i="1" dirty="0">
                <a:latin typeface="Cambria" panose="02040503050406030204" pitchFamily="18" charset="0"/>
              </a:rPr>
              <a:t>, CAIGG?</a:t>
            </a:r>
          </a:p>
          <a:p>
            <a:pPr>
              <a:buSzPct val="91000"/>
            </a:pPr>
            <a:r>
              <a:rPr lang="es-CL" sz="2800" dirty="0">
                <a:latin typeface="Cambria" panose="02040503050406030204" pitchFamily="18" charset="0"/>
              </a:rPr>
              <a:t>Vinculación de sistemas de gestión del desempeño en las gestión de las mismas organizaciones y sus PTD</a:t>
            </a:r>
          </a:p>
          <a:p>
            <a:pPr marL="0" lvl="0" indent="0">
              <a:buSzPct val="91000"/>
              <a:buNone/>
            </a:pPr>
            <a:endParaRPr lang="es-CL" sz="2800" b="1" dirty="0">
              <a:latin typeface="Cambria" panose="02040503050406030204" pitchFamily="18" charset="0"/>
            </a:endParaRPr>
          </a:p>
          <a:p>
            <a:pPr marL="0" lvl="0" indent="0">
              <a:buSzPct val="91000"/>
              <a:buNone/>
            </a:pPr>
            <a:r>
              <a:rPr lang="es-CL" sz="2800" b="1" dirty="0">
                <a:latin typeface="Cambria" panose="02040503050406030204" pitchFamily="18" charset="0"/>
              </a:rPr>
              <a:t>Políticos</a:t>
            </a:r>
          </a:p>
          <a:p>
            <a:pPr marL="342900" lvl="1" indent="-342900">
              <a:buSzPct val="91000"/>
              <a:buFont typeface="Arial"/>
              <a:buChar char="•"/>
            </a:pPr>
            <a:r>
              <a:rPr lang="es-CL" sz="2900" dirty="0">
                <a:latin typeface="Cambria" panose="02040503050406030204" pitchFamily="18" charset="0"/>
              </a:rPr>
              <a:t>Distintos </a:t>
            </a:r>
            <a:r>
              <a:rPr lang="es-CL" sz="2900" i="1" dirty="0" err="1">
                <a:latin typeface="Cambria" panose="02040503050406030204" pitchFamily="18" charset="0"/>
              </a:rPr>
              <a:t>stakeholders</a:t>
            </a:r>
            <a:r>
              <a:rPr lang="es-CL" sz="2900" dirty="0">
                <a:latin typeface="Cambria" panose="02040503050406030204" pitchFamily="18" charset="0"/>
              </a:rPr>
              <a:t>, con poder y con distintos objetivos (a veces contradictorios)</a:t>
            </a:r>
          </a:p>
          <a:p>
            <a:pPr>
              <a:buSzPct val="91000"/>
            </a:pPr>
            <a:r>
              <a:rPr lang="es-CL" sz="2900" dirty="0">
                <a:latin typeface="Cambria" panose="02040503050406030204" pitchFamily="18" charset="0"/>
              </a:rPr>
              <a:t>GD no es útil políticamente, y, cuando lo es, incentivos políticos podrían no ser los mismos que los de un directivo público</a:t>
            </a:r>
          </a:p>
          <a:p>
            <a:pPr lvl="1">
              <a:buSzPct val="91000"/>
            </a:pPr>
            <a:r>
              <a:rPr lang="es-CL" sz="2500" dirty="0">
                <a:latin typeface="Cambria" panose="02040503050406030204" pitchFamily="18" charset="0"/>
              </a:rPr>
              <a:t>El énfasis está en el </a:t>
            </a:r>
            <a:r>
              <a:rPr lang="es-CL" sz="2500" i="1" dirty="0" err="1">
                <a:latin typeface="Cambria" panose="02040503050406030204" pitchFamily="18" charset="0"/>
              </a:rPr>
              <a:t>accountability</a:t>
            </a:r>
            <a:r>
              <a:rPr lang="es-CL" sz="2500" dirty="0">
                <a:latin typeface="Cambria" panose="02040503050406030204" pitchFamily="18" charset="0"/>
              </a:rPr>
              <a:t> y en la legitimidad ante la ciudadanía. </a:t>
            </a:r>
            <a:r>
              <a:rPr lang="es-CL" sz="2500" dirty="0" err="1">
                <a:latin typeface="Cambria" panose="02040503050406030204" pitchFamily="18" charset="0"/>
              </a:rPr>
              <a:t>Ej</a:t>
            </a:r>
            <a:r>
              <a:rPr lang="es-CL" sz="2500" dirty="0">
                <a:latin typeface="Cambria" panose="02040503050406030204" pitchFamily="18" charset="0"/>
              </a:rPr>
              <a:t>: Fin de listas AUGE</a:t>
            </a:r>
          </a:p>
          <a:p>
            <a:pPr lvl="1">
              <a:buSzPct val="91000"/>
            </a:pPr>
            <a:r>
              <a:rPr lang="es-CL" sz="2500" dirty="0">
                <a:latin typeface="Cambria" panose="02040503050406030204" pitchFamily="18" charset="0"/>
              </a:rPr>
              <a:t>Adopción simbólica como resultado</a:t>
            </a:r>
            <a:endParaRPr lang="es-CL" sz="2800" dirty="0">
              <a:latin typeface="Cambria" panose="02040503050406030204" pitchFamily="18" charset="0"/>
            </a:endParaRPr>
          </a:p>
          <a:p>
            <a:pPr lvl="0">
              <a:buSzPct val="91000"/>
            </a:pPr>
            <a:endParaRPr lang="es-CL" sz="2800" dirty="0">
              <a:latin typeface="Cambria" panose="02040503050406030204" pitchFamily="18" charset="0"/>
            </a:endParaRPr>
          </a:p>
          <a:p>
            <a:pPr marL="0" lvl="0" indent="0">
              <a:buSzPct val="91000"/>
              <a:buNone/>
            </a:pPr>
            <a:endParaRPr lang="es-CL" sz="2800" dirty="0">
              <a:latin typeface="Cambria" panose="02040503050406030204" pitchFamily="18" charset="0"/>
            </a:endParaRPr>
          </a:p>
          <a:p>
            <a:pPr lvl="0">
              <a:buSzPct val="91000"/>
            </a:pPr>
            <a:endParaRPr lang="es-CL" sz="2800" dirty="0">
              <a:latin typeface="Cambria" panose="0204050305040603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16204C-A04A-4285-9FD9-DED2E8C66F01}"/>
              </a:ext>
            </a:extLst>
          </p:cNvPr>
          <p:cNvSpPr txBox="1">
            <a:spLocks/>
          </p:cNvSpPr>
          <p:nvPr/>
        </p:nvSpPr>
        <p:spPr>
          <a:xfrm>
            <a:off x="478968" y="303392"/>
            <a:ext cx="11232173" cy="633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dirty="0">
                <a:solidFill>
                  <a:srgbClr val="C91C51"/>
                </a:solidFill>
              </a:rPr>
              <a:t>Desafíos para gestionar su desempeño en el Estado (2)</a:t>
            </a:r>
            <a:endParaRPr lang="en-US" sz="4000" b="1" dirty="0">
              <a:solidFill>
                <a:srgbClr val="C91C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CL" sz="4000" b="1" dirty="0">
                <a:solidFill>
                  <a:srgbClr val="C91C51"/>
                </a:solidFill>
              </a:rPr>
              <a:t>Agenda</a:t>
            </a:r>
            <a:endParaRPr lang="en-US" sz="4000" b="1" dirty="0">
              <a:solidFill>
                <a:srgbClr val="C91C5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1"/>
            <a:ext cx="11232173" cy="507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1000"/>
            </a:pPr>
            <a:r>
              <a:rPr lang="es-CL" sz="2800" dirty="0">
                <a:latin typeface="Cambria"/>
                <a:cs typeface="Cambria"/>
              </a:rPr>
              <a:t>Gestión del desempeño</a:t>
            </a:r>
          </a:p>
          <a:p>
            <a:pPr lvl="1">
              <a:buSzPct val="91000"/>
            </a:pPr>
            <a:r>
              <a:rPr lang="es-CL" sz="2400" dirty="0">
                <a:latin typeface="Cambria"/>
                <a:cs typeface="Cambria"/>
              </a:rPr>
              <a:t>Enfoques tradicionales de gestión del desempeño</a:t>
            </a:r>
          </a:p>
          <a:p>
            <a:pPr lvl="1">
              <a:buSzPct val="91000"/>
            </a:pPr>
            <a:r>
              <a:rPr lang="es-CL" sz="2400" dirty="0">
                <a:latin typeface="Cambria"/>
              </a:rPr>
              <a:t>¿Ha funcionado este enfoque?</a:t>
            </a:r>
          </a:p>
          <a:p>
            <a:pPr>
              <a:buSzPct val="91000"/>
            </a:pPr>
            <a:endParaRPr lang="es-ES_tradnl" sz="2700" dirty="0">
              <a:latin typeface="Cambria"/>
            </a:endParaRPr>
          </a:p>
          <a:p>
            <a:pPr>
              <a:buSzPct val="91000"/>
            </a:pPr>
            <a:r>
              <a:rPr lang="es-ES_tradnl" sz="2700" dirty="0">
                <a:latin typeface="Cambria"/>
              </a:rPr>
              <a:t>¿Qué ocurre cuando cambia la naturaleza de los problemas a resolver?</a:t>
            </a:r>
          </a:p>
          <a:p>
            <a:pPr lvl="1">
              <a:buSzPct val="91000"/>
            </a:pPr>
            <a:r>
              <a:rPr lang="es-ES_tradnl" sz="2400" dirty="0">
                <a:latin typeface="Cambria"/>
              </a:rPr>
              <a:t>Noción de </a:t>
            </a:r>
            <a:r>
              <a:rPr lang="es-ES_tradnl" sz="2400" i="1" dirty="0" err="1">
                <a:latin typeface="Cambria"/>
              </a:rPr>
              <a:t>wicked</a:t>
            </a:r>
            <a:r>
              <a:rPr lang="es-ES_tradnl" sz="2400" i="1" dirty="0">
                <a:latin typeface="Cambria"/>
              </a:rPr>
              <a:t> </a:t>
            </a:r>
            <a:r>
              <a:rPr lang="es-ES_tradnl" sz="2400" i="1" dirty="0" err="1">
                <a:latin typeface="Cambria"/>
              </a:rPr>
              <a:t>problems</a:t>
            </a:r>
            <a:endParaRPr lang="es-ES_tradnl" sz="2400" i="1" dirty="0">
              <a:latin typeface="Cambria"/>
            </a:endParaRPr>
          </a:p>
          <a:p>
            <a:pPr lvl="1">
              <a:buSzPct val="91000"/>
            </a:pPr>
            <a:r>
              <a:rPr lang="es-ES_tradnl" sz="2400" dirty="0">
                <a:latin typeface="Cambria"/>
              </a:rPr>
              <a:t>Abordaje de </a:t>
            </a:r>
            <a:r>
              <a:rPr lang="es-ES_tradnl" sz="2400" i="1" dirty="0" err="1">
                <a:latin typeface="Cambria"/>
              </a:rPr>
              <a:t>wicked</a:t>
            </a:r>
            <a:r>
              <a:rPr lang="es-ES_tradnl" sz="2400" i="1" dirty="0">
                <a:latin typeface="Cambria"/>
              </a:rPr>
              <a:t> </a:t>
            </a:r>
            <a:r>
              <a:rPr lang="es-ES_tradnl" sz="2400" i="1" dirty="0" err="1">
                <a:latin typeface="Cambria"/>
              </a:rPr>
              <a:t>problems</a:t>
            </a:r>
            <a:r>
              <a:rPr lang="es-ES_tradnl" sz="2400" dirty="0">
                <a:latin typeface="Cambria"/>
              </a:rPr>
              <a:t> por parte del Estado</a:t>
            </a:r>
          </a:p>
          <a:p>
            <a:pPr lvl="1">
              <a:buSzPct val="91000"/>
            </a:pPr>
            <a:r>
              <a:rPr lang="es-ES_tradnl" sz="2400" dirty="0">
                <a:latin typeface="Cambria"/>
              </a:rPr>
              <a:t>Desafíos para la gestión del desempeño</a:t>
            </a:r>
            <a:endParaRPr lang="es-ES" sz="2400" dirty="0">
              <a:latin typeface="Cambria"/>
            </a:endParaRPr>
          </a:p>
          <a:p>
            <a:pPr marL="917575" lvl="2" indent="-342900">
              <a:buSzPct val="91000"/>
            </a:pPr>
            <a:endParaRPr lang="es-ES" sz="300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1408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ES" sz="4000" b="1" dirty="0">
                <a:solidFill>
                  <a:srgbClr val="C91C51"/>
                </a:solidFill>
              </a:rPr>
              <a:t>Referencias</a:t>
            </a:r>
            <a:endParaRPr lang="en-US" sz="4000" b="1" dirty="0">
              <a:solidFill>
                <a:srgbClr val="C91C5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1"/>
            <a:ext cx="11541580" cy="507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1000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Behn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R. D. (2003). Why Measure Performance? Different Purposes Require Different Measures. </a:t>
            </a:r>
            <a:r>
              <a:rPr lang="es-CL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Public</a:t>
            </a:r>
            <a:r>
              <a:rPr lang="es-CL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L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Administration</a:t>
            </a:r>
            <a:r>
              <a:rPr lang="es-CL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L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Review</a:t>
            </a:r>
            <a:r>
              <a:rPr lang="es-CL" sz="1800" dirty="0"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s-CL" sz="1800" i="1" dirty="0">
                <a:latin typeface="Cambria" panose="02040503050406030204" pitchFamily="18" charset="0"/>
                <a:ea typeface="Cambria" panose="02040503050406030204" pitchFamily="18" charset="0"/>
              </a:rPr>
              <a:t>63</a:t>
            </a:r>
            <a:r>
              <a:rPr lang="es-CL" sz="1800" dirty="0">
                <a:latin typeface="Cambria" panose="02040503050406030204" pitchFamily="18" charset="0"/>
                <a:ea typeface="Cambria" panose="02040503050406030204" pitchFamily="18" charset="0"/>
              </a:rPr>
              <a:t>(5), 586-606.</a:t>
            </a:r>
          </a:p>
          <a:p>
            <a:pPr>
              <a:buSzPct val="91000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Behn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R. D. (2002). The Psychological Barriers to Performance Management: Or Why Isn't Everyone Jumping on the Performance-Management Bandwagon? </a:t>
            </a:r>
            <a:r>
              <a:rPr lang="es-CL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Public</a:t>
            </a:r>
            <a:r>
              <a:rPr lang="es-CL" sz="1800" i="1" dirty="0">
                <a:latin typeface="Cambria" panose="02040503050406030204" pitchFamily="18" charset="0"/>
                <a:ea typeface="Cambria" panose="02040503050406030204" pitchFamily="18" charset="0"/>
              </a:rPr>
              <a:t> Performance &amp; Management </a:t>
            </a:r>
            <a:r>
              <a:rPr lang="es-CL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Review</a:t>
            </a:r>
            <a:r>
              <a:rPr lang="es-CL" sz="1800" dirty="0"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s-CL" sz="1800" i="1" dirty="0">
                <a:latin typeface="Cambria" panose="02040503050406030204" pitchFamily="18" charset="0"/>
                <a:ea typeface="Cambria" panose="02040503050406030204" pitchFamily="18" charset="0"/>
              </a:rPr>
              <a:t>26</a:t>
            </a:r>
            <a:r>
              <a:rPr lang="es-CL" sz="1800" dirty="0">
                <a:latin typeface="Cambria" panose="02040503050406030204" pitchFamily="18" charset="0"/>
                <a:ea typeface="Cambria" panose="02040503050406030204" pitchFamily="18" charset="0"/>
              </a:rPr>
              <a:t>(1), 5-25.</a:t>
            </a:r>
          </a:p>
          <a:p>
            <a:pPr>
              <a:buSzPct val="91000"/>
            </a:pPr>
            <a:r>
              <a:rPr lang="es-CL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Bonnefoy</a:t>
            </a:r>
            <a:r>
              <a:rPr lang="es-CL" sz="1800" dirty="0">
                <a:latin typeface="Cambria" panose="02040503050406030204" pitchFamily="18" charset="0"/>
                <a:ea typeface="Cambria" panose="02040503050406030204" pitchFamily="18" charset="0"/>
              </a:rPr>
              <a:t>, J. C. y Armijo, M. (2005</a:t>
            </a:r>
            <a:r>
              <a:rPr lang="es-CL" sz="1800" i="1" dirty="0">
                <a:latin typeface="Cambria" panose="02040503050406030204" pitchFamily="18" charset="0"/>
                <a:ea typeface="Cambria" panose="02040503050406030204" pitchFamily="18" charset="0"/>
              </a:rPr>
              <a:t>). Indicadores de desempeño en el sector público</a:t>
            </a:r>
            <a:r>
              <a:rPr lang="es-CL" sz="1800" dirty="0">
                <a:latin typeface="Cambria" panose="02040503050406030204" pitchFamily="18" charset="0"/>
                <a:ea typeface="Cambria" panose="02040503050406030204" pitchFamily="18" charset="0"/>
              </a:rPr>
              <a:t> (Serie Manuales </a:t>
            </a:r>
            <a:r>
              <a:rPr lang="es-CL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N°</a:t>
            </a:r>
            <a:r>
              <a:rPr lang="es-CL" sz="1800" dirty="0">
                <a:latin typeface="Cambria" panose="02040503050406030204" pitchFamily="18" charset="0"/>
                <a:ea typeface="Cambria" panose="02040503050406030204" pitchFamily="18" charset="0"/>
              </a:rPr>
              <a:t> 45) [pp. 13-45].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Santiago: ILPES-CEPAL,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Naciones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Unidas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SzPct val="91000"/>
            </a:pPr>
            <a:r>
              <a:rPr lang="es-ES" sz="1800" dirty="0">
                <a:latin typeface="Cambria" panose="02040503050406030204" pitchFamily="18" charset="0"/>
                <a:ea typeface="Cambria" panose="02040503050406030204" pitchFamily="18" charset="0"/>
              </a:rPr>
              <a:t>Castro, M. F. (2012).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Defining and Using Performance Indicators and Targets in Government M&amp;E Systems.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G. Lopez-Acevedo, P. Krause y K. Mackay (Eds.) 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Building Better Policies. The Nuts and Bolts of Monitoring and Evaluation Systems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(pp. 105-120). Washington DC: the World Bank</a:t>
            </a:r>
          </a:p>
          <a:p>
            <a:pPr>
              <a:buSzPct val="91000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Hood, C. (1991). A Public Management for all Seasons? </a:t>
            </a:r>
            <a:r>
              <a:rPr lang="es-CL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Public</a:t>
            </a:r>
            <a:r>
              <a:rPr lang="es-CL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L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Administration</a:t>
            </a:r>
            <a:r>
              <a:rPr lang="es-CL" sz="1800" dirty="0"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s-CL" sz="1800" i="1" dirty="0">
                <a:latin typeface="Cambria" panose="02040503050406030204" pitchFamily="18" charset="0"/>
                <a:ea typeface="Cambria" panose="02040503050406030204" pitchFamily="18" charset="0"/>
              </a:rPr>
              <a:t>69</a:t>
            </a:r>
            <a:r>
              <a:rPr lang="es-CL" sz="1800" dirty="0">
                <a:latin typeface="Cambria" panose="02040503050406030204" pitchFamily="18" charset="0"/>
                <a:ea typeface="Cambria" panose="02040503050406030204" pitchFamily="18" charset="0"/>
              </a:rPr>
              <a:t>(1), 3-19.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SzPct val="91000"/>
            </a:pPr>
            <a:r>
              <a:rPr lang="es-CL" sz="1800" dirty="0">
                <a:latin typeface="Cambria" panose="02040503050406030204" pitchFamily="18" charset="0"/>
                <a:ea typeface="Cambria" panose="02040503050406030204" pitchFamily="18" charset="0"/>
              </a:rPr>
              <a:t>Larraín, F. y </a:t>
            </a:r>
            <a:r>
              <a:rPr lang="es-CL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Waissbluth</a:t>
            </a:r>
            <a:r>
              <a:rPr lang="es-CL" sz="1800" dirty="0">
                <a:latin typeface="Cambria" panose="02040503050406030204" pitchFamily="18" charset="0"/>
                <a:ea typeface="Cambria" panose="02040503050406030204" pitchFamily="18" charset="0"/>
              </a:rPr>
              <a:t>, M. (2009). “Modelos de gestión pública: implicancias para la planificación, evaluación y control de gestión del Estado”, en </a:t>
            </a:r>
            <a:r>
              <a:rPr lang="es-CL" sz="1800" i="1" dirty="0">
                <a:latin typeface="Cambria" panose="02040503050406030204" pitchFamily="18" charset="0"/>
                <a:ea typeface="Cambria" panose="02040503050406030204" pitchFamily="18" charset="0"/>
              </a:rPr>
              <a:t>Un mejor Estado para Chile: Propuestas de Modernización y Reforma</a:t>
            </a:r>
            <a:r>
              <a:rPr lang="es-CL" sz="1800" dirty="0">
                <a:latin typeface="Cambria" panose="02040503050406030204" pitchFamily="18" charset="0"/>
                <a:ea typeface="Cambria" panose="02040503050406030204" pitchFamily="18" charset="0"/>
              </a:rPr>
              <a:t>, C. García, E. Pérez y V. </a:t>
            </a:r>
            <a:r>
              <a:rPr lang="es-CL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Tomicic</a:t>
            </a:r>
            <a:r>
              <a:rPr lang="es-CL" sz="1800" dirty="0">
                <a:latin typeface="Cambria" panose="02040503050406030204" pitchFamily="18" charset="0"/>
                <a:ea typeface="Cambria" panose="02040503050406030204" pitchFamily="18" charset="0"/>
              </a:rPr>
              <a:t> (eds.), Santiago: Consorcio para la Reforma del Estado.</a:t>
            </a:r>
          </a:p>
          <a:p>
            <a:pPr>
              <a:buSzPct val="91000"/>
            </a:pPr>
            <a:r>
              <a:rPr lang="en-US" sz="100" dirty="0" err="1">
                <a:latin typeface="Cambria" panose="02040503050406030204" pitchFamily="18" charset="0"/>
                <a:ea typeface="Cambria" panose="02040503050406030204" pitchFamily="18" charset="0"/>
              </a:rPr>
              <a:t>Kettl</a:t>
            </a:r>
            <a:r>
              <a:rPr lang="en-US" sz="100" dirty="0">
                <a:latin typeface="Cambria" panose="02040503050406030204" pitchFamily="18" charset="0"/>
                <a:ea typeface="Cambria" panose="02040503050406030204" pitchFamily="18" charset="0"/>
              </a:rPr>
              <a:t>, D. F. (1997). The global revolution in public management: Driving themes, missing links. </a:t>
            </a:r>
            <a:r>
              <a:rPr lang="en-US" sz="100" i="1" dirty="0">
                <a:latin typeface="Cambria" panose="02040503050406030204" pitchFamily="18" charset="0"/>
                <a:ea typeface="Cambria" panose="02040503050406030204" pitchFamily="18" charset="0"/>
              </a:rPr>
              <a:t>Journal of Policy Analysis and Management: The Journal of the Association for Public Policy Analysis and Management</a:t>
            </a:r>
            <a:r>
              <a:rPr lang="en-US" sz="100" dirty="0"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sz="100" i="1" dirty="0"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  <a:r>
              <a:rPr lang="en-US" sz="100" dirty="0">
                <a:latin typeface="Cambria" panose="02040503050406030204" pitchFamily="18" charset="0"/>
                <a:ea typeface="Cambria" panose="02040503050406030204" pitchFamily="18" charset="0"/>
              </a:rPr>
              <a:t>(3), 446-462.</a:t>
            </a:r>
          </a:p>
          <a:p>
            <a:pPr>
              <a:buSzPct val="91000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OECD (2017). 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Systems Approaches to Public Sector Challenges: Working with Change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 Paris: OECD Publishing</a:t>
            </a:r>
          </a:p>
          <a:p>
            <a:pPr>
              <a:buSzPct val="91000"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71707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411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024" y="2362201"/>
            <a:ext cx="11245755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pPr algn="r">
              <a:tabLst>
                <a:tab pos="9197975" algn="l"/>
              </a:tabLst>
            </a:pPr>
            <a:r>
              <a:rPr lang="en-US" spc="-100" dirty="0" err="1">
                <a:latin typeface="+mj-lt"/>
              </a:rPr>
              <a:t>Gestión</a:t>
            </a:r>
            <a:r>
              <a:rPr lang="en-US" spc="-100" dirty="0">
                <a:latin typeface="+mj-lt"/>
              </a:rPr>
              <a:t> del </a:t>
            </a:r>
            <a:r>
              <a:rPr lang="en-US" spc="-100" dirty="0" err="1">
                <a:latin typeface="+mj-lt"/>
              </a:rPr>
              <a:t>desempeño</a:t>
            </a:r>
            <a:endParaRPr lang="en-US" spc="-100" dirty="0">
              <a:latin typeface="+mj-l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4024" y="4626865"/>
            <a:ext cx="11245755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_tradnl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64024" y="4599432"/>
            <a:ext cx="112457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1B1D88A-3AF7-4AA7-814A-56672E96FCB9}"/>
              </a:ext>
            </a:extLst>
          </p:cNvPr>
          <p:cNvSpPr txBox="1">
            <a:spLocks/>
          </p:cNvSpPr>
          <p:nvPr/>
        </p:nvSpPr>
        <p:spPr>
          <a:xfrm>
            <a:off x="464024" y="4626864"/>
            <a:ext cx="11245755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i="1" dirty="0">
                <a:solidFill>
                  <a:schemeClr val="bg1"/>
                </a:solidFill>
              </a:rPr>
              <a:t>Así nos han contado que se monitorea y evalúa en el sector público</a:t>
            </a:r>
          </a:p>
        </p:txBody>
      </p:sp>
    </p:spTree>
    <p:extLst>
      <p:ext uri="{BB962C8B-B14F-4D97-AF65-F5344CB8AC3E}">
        <p14:creationId xmlns:p14="http://schemas.microsoft.com/office/powerpoint/2010/main" val="278493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CL" sz="4000" b="1" dirty="0">
                <a:solidFill>
                  <a:srgbClr val="C91C51"/>
                </a:solidFill>
              </a:rPr>
              <a:t>New </a:t>
            </a:r>
            <a:r>
              <a:rPr lang="es-CL" sz="4000" b="1" dirty="0" err="1">
                <a:solidFill>
                  <a:srgbClr val="C91C51"/>
                </a:solidFill>
              </a:rPr>
              <a:t>Public</a:t>
            </a:r>
            <a:r>
              <a:rPr lang="es-CL" sz="4000" b="1" dirty="0">
                <a:solidFill>
                  <a:srgbClr val="C91C51"/>
                </a:solidFill>
              </a:rPr>
              <a:t> Management (Hood, 1991)</a:t>
            </a:r>
            <a:endParaRPr lang="en-US" sz="4000" b="1" dirty="0">
              <a:solidFill>
                <a:srgbClr val="C91C5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Marcador de contenido 1"/>
          <p:cNvSpPr txBox="1">
            <a:spLocks/>
          </p:cNvSpPr>
          <p:nvPr/>
        </p:nvSpPr>
        <p:spPr>
          <a:xfrm>
            <a:off x="478970" y="1162620"/>
            <a:ext cx="11232173" cy="5442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60C46"/>
              </a:buClr>
              <a:buSzPct val="80000"/>
              <a:buFont typeface="Arial"/>
              <a:buChar char="•"/>
              <a:defRPr sz="2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568325" marR="0" indent="-2222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0C46"/>
              </a:buClr>
              <a:buSzPct val="80000"/>
              <a:buFont typeface="Cambria" panose="02040503050406030204" pitchFamily="18" charset="0"/>
              <a:buChar char="-"/>
              <a:tabLst/>
              <a:defRPr sz="18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1000"/>
            </a:pPr>
            <a:r>
              <a:rPr lang="es-CL" sz="2000" dirty="0">
                <a:latin typeface="Cambria" panose="02040503050406030204" pitchFamily="18" charset="0"/>
              </a:rPr>
              <a:t>Reducción del tamaño del Estado y su participación directa en la provisión de bienes y servicios públicos, mediante privatizaciones y la </a:t>
            </a:r>
            <a:r>
              <a:rPr lang="es-CL" sz="2000" dirty="0" err="1">
                <a:latin typeface="Cambria" panose="02040503050406030204" pitchFamily="18" charset="0"/>
              </a:rPr>
              <a:t>contractualización</a:t>
            </a:r>
            <a:r>
              <a:rPr lang="es-CL" sz="2000" dirty="0">
                <a:latin typeface="Cambria" panose="02040503050406030204" pitchFamily="18" charset="0"/>
              </a:rPr>
              <a:t> de dicha producción con privados y </a:t>
            </a:r>
            <a:r>
              <a:rPr lang="es-CL" sz="2000" dirty="0" err="1">
                <a:latin typeface="Cambria" panose="02040503050406030204" pitchFamily="18" charset="0"/>
              </a:rPr>
              <a:t>ONGs</a:t>
            </a:r>
            <a:endParaRPr lang="es-CL" sz="2000" dirty="0">
              <a:latin typeface="Cambria" panose="02040503050406030204" pitchFamily="18" charset="0"/>
            </a:endParaRPr>
          </a:p>
          <a:p>
            <a:pPr lvl="0">
              <a:buSzPct val="91000"/>
            </a:pPr>
            <a:r>
              <a:rPr lang="es-CL" sz="2000" dirty="0">
                <a:latin typeface="Cambria" panose="02040503050406030204" pitchFamily="18" charset="0"/>
              </a:rPr>
              <a:t>Introducción de lógicas de mercado en la provisión de bienes y servicios públicos. Ciudadanos -&gt; Usuarios/Clientes</a:t>
            </a:r>
          </a:p>
          <a:p>
            <a:pPr lvl="0">
              <a:buSzPct val="91000"/>
            </a:pPr>
            <a:r>
              <a:rPr lang="es-CL" sz="2000" dirty="0">
                <a:latin typeface="Cambria" panose="02040503050406030204" pitchFamily="18" charset="0"/>
              </a:rPr>
              <a:t>Descentralización y “</a:t>
            </a:r>
            <a:r>
              <a:rPr lang="es-CL" sz="2000" dirty="0" err="1">
                <a:latin typeface="Cambria" panose="02040503050406030204" pitchFamily="18" charset="0"/>
              </a:rPr>
              <a:t>agencificación</a:t>
            </a:r>
            <a:r>
              <a:rPr lang="es-CL" sz="2000" dirty="0">
                <a:latin typeface="Cambria" panose="02040503050406030204" pitchFamily="18" charset="0"/>
              </a:rPr>
              <a:t>” del Estado. Esto también supone una mayor </a:t>
            </a:r>
            <a:r>
              <a:rPr lang="es-CL" sz="2000" dirty="0" err="1">
                <a:latin typeface="Cambria" panose="02040503050406030204" pitchFamily="18" charset="0"/>
              </a:rPr>
              <a:t>contractualización</a:t>
            </a:r>
            <a:r>
              <a:rPr lang="es-CL" sz="2000" dirty="0">
                <a:latin typeface="Cambria" panose="02040503050406030204" pitchFamily="18" charset="0"/>
              </a:rPr>
              <a:t> de relaciones entre organismos estatales.</a:t>
            </a:r>
          </a:p>
          <a:p>
            <a:pPr lvl="0">
              <a:buSzPct val="91000"/>
            </a:pPr>
            <a:r>
              <a:rPr lang="es-CL" sz="2000" dirty="0" err="1">
                <a:latin typeface="Cambria" panose="02040503050406030204" pitchFamily="18" charset="0"/>
              </a:rPr>
              <a:t>Gerencialismo</a:t>
            </a:r>
            <a:endParaRPr lang="es-CL" sz="2000" dirty="0">
              <a:latin typeface="Cambria" panose="02040503050406030204" pitchFamily="18" charset="0"/>
            </a:endParaRPr>
          </a:p>
          <a:p>
            <a:pPr lvl="1">
              <a:buSzPct val="91000"/>
            </a:pPr>
            <a:r>
              <a:rPr lang="es-CL" i="1" dirty="0" err="1">
                <a:latin typeface="Cambria" panose="02040503050406030204" pitchFamily="18" charset="0"/>
              </a:rPr>
              <a:t>Let</a:t>
            </a:r>
            <a:r>
              <a:rPr lang="es-CL" i="1" dirty="0">
                <a:latin typeface="Cambria" panose="02040503050406030204" pitchFamily="18" charset="0"/>
              </a:rPr>
              <a:t> </a:t>
            </a:r>
            <a:r>
              <a:rPr lang="es-CL" i="1" dirty="0" err="1">
                <a:latin typeface="Cambria" panose="02040503050406030204" pitchFamily="18" charset="0"/>
              </a:rPr>
              <a:t>the</a:t>
            </a:r>
            <a:r>
              <a:rPr lang="es-CL" i="1" dirty="0">
                <a:latin typeface="Cambria" panose="02040503050406030204" pitchFamily="18" charset="0"/>
              </a:rPr>
              <a:t> managers </a:t>
            </a:r>
            <a:r>
              <a:rPr lang="es-CL" i="1" dirty="0" err="1">
                <a:latin typeface="Cambria" panose="02040503050406030204" pitchFamily="18" charset="0"/>
              </a:rPr>
              <a:t>manage</a:t>
            </a:r>
            <a:r>
              <a:rPr lang="es-CL" dirty="0">
                <a:latin typeface="Cambria" panose="02040503050406030204" pitchFamily="18" charset="0"/>
              </a:rPr>
              <a:t>” (</a:t>
            </a:r>
            <a:r>
              <a:rPr lang="es-CL" dirty="0" err="1">
                <a:latin typeface="Cambria" panose="02040503050406030204" pitchFamily="18" charset="0"/>
              </a:rPr>
              <a:t>Kettl</a:t>
            </a:r>
            <a:r>
              <a:rPr lang="es-CL" dirty="0">
                <a:latin typeface="Cambria" panose="02040503050406030204" pitchFamily="18" charset="0"/>
              </a:rPr>
              <a:t>, 1997). Énfasis en las responsabilidades de directivos respecto del desempeño de organizaciones, pero gozando de mayor flexibilidad y autonomía en su quehacer</a:t>
            </a:r>
          </a:p>
          <a:p>
            <a:pPr lvl="1">
              <a:buSzPct val="91000"/>
            </a:pPr>
            <a:r>
              <a:rPr lang="es-CL" dirty="0">
                <a:latin typeface="Cambria" panose="02040503050406030204" pitchFamily="18" charset="0"/>
              </a:rPr>
              <a:t>Incorporación de técnicas de evaluación y metodologías de gestión provenientes desde la gestión privada</a:t>
            </a:r>
          </a:p>
          <a:p>
            <a:pPr lvl="2">
              <a:buSzPct val="91000"/>
            </a:pPr>
            <a:r>
              <a:rPr lang="es-CL" sz="1800" dirty="0">
                <a:latin typeface="Cambria" panose="02040503050406030204" pitchFamily="18" charset="0"/>
              </a:rPr>
              <a:t>Gestión por resultados y uso de incentivos para mejorar la gestión. </a:t>
            </a:r>
          </a:p>
        </p:txBody>
      </p:sp>
    </p:spTree>
    <p:extLst>
      <p:ext uri="{BB962C8B-B14F-4D97-AF65-F5344CB8AC3E}">
        <p14:creationId xmlns:p14="http://schemas.microsoft.com/office/powerpoint/2010/main" val="9900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rgbClr val="C91C51"/>
                </a:solidFill>
              </a:rPr>
              <a:t>Indicadores</a:t>
            </a:r>
            <a:r>
              <a:rPr lang="en-US" sz="4000" b="1" dirty="0">
                <a:solidFill>
                  <a:srgbClr val="C91C51"/>
                </a:solidFill>
              </a:rPr>
              <a:t> de </a:t>
            </a:r>
            <a:r>
              <a:rPr lang="en-US" sz="4000" b="1" dirty="0" err="1">
                <a:solidFill>
                  <a:srgbClr val="C91C51"/>
                </a:solidFill>
              </a:rPr>
              <a:t>desempeño</a:t>
            </a:r>
            <a:r>
              <a:rPr lang="en-US" sz="4000" b="1" dirty="0">
                <a:solidFill>
                  <a:srgbClr val="C91C51"/>
                </a:solidFill>
              </a:rPr>
              <a:t> y </a:t>
            </a:r>
            <a:r>
              <a:rPr lang="en-US" sz="4000" b="1" dirty="0" err="1">
                <a:solidFill>
                  <a:srgbClr val="C91C51"/>
                </a:solidFill>
              </a:rPr>
              <a:t>cadena</a:t>
            </a:r>
            <a:r>
              <a:rPr lang="en-US" sz="4000" b="1" dirty="0">
                <a:solidFill>
                  <a:srgbClr val="C91C51"/>
                </a:solidFill>
              </a:rPr>
              <a:t> de </a:t>
            </a:r>
            <a:r>
              <a:rPr lang="en-US" sz="4000" b="1" dirty="0" err="1">
                <a:solidFill>
                  <a:srgbClr val="C91C51"/>
                </a:solidFill>
              </a:rPr>
              <a:t>resultados</a:t>
            </a:r>
            <a:endParaRPr lang="en-US" sz="4000" b="1" dirty="0">
              <a:solidFill>
                <a:srgbClr val="C91C5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43E05-B3C8-439C-9C20-D7A3F8AA9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46" y="1162621"/>
            <a:ext cx="9879707" cy="45040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47242E-BE0E-4A23-B30E-46E231B670BF}"/>
              </a:ext>
            </a:extLst>
          </p:cNvPr>
          <p:cNvSpPr/>
          <p:nvPr/>
        </p:nvSpPr>
        <p:spPr>
          <a:xfrm>
            <a:off x="836313" y="5873041"/>
            <a:ext cx="10874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ambria" panose="02040503050406030204" pitchFamily="18" charset="0"/>
              </a:rPr>
              <a:t>Fuente: Castro (2012)</a:t>
            </a:r>
          </a:p>
        </p:txBody>
      </p:sp>
    </p:spTree>
    <p:extLst>
      <p:ext uri="{BB962C8B-B14F-4D97-AF65-F5344CB8AC3E}">
        <p14:creationId xmlns:p14="http://schemas.microsoft.com/office/powerpoint/2010/main" val="239451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ES" sz="4000" b="1" dirty="0">
                <a:solidFill>
                  <a:srgbClr val="C91C51"/>
                </a:solidFill>
              </a:rPr>
              <a:t>Ámbitos y dimensiones del desempeño</a:t>
            </a:r>
            <a:endParaRPr lang="en-US" sz="4000" b="1" dirty="0">
              <a:solidFill>
                <a:srgbClr val="C91C5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9C0107-1966-4A18-ADFB-B15ECCE40DDE}"/>
              </a:ext>
            </a:extLst>
          </p:cNvPr>
          <p:cNvGrpSpPr/>
          <p:nvPr/>
        </p:nvGrpSpPr>
        <p:grpSpPr>
          <a:xfrm>
            <a:off x="1321674" y="1369379"/>
            <a:ext cx="9013641" cy="4970795"/>
            <a:chOff x="1138243" y="857250"/>
            <a:chExt cx="9013641" cy="4970795"/>
          </a:xfrm>
        </p:grpSpPr>
        <p:sp>
          <p:nvSpPr>
            <p:cNvPr id="11" name="Line 3076">
              <a:extLst>
                <a:ext uri="{FF2B5EF4-FFF2-40B4-BE49-F238E27FC236}">
                  <a16:creationId xmlns:a16="http://schemas.microsoft.com/office/drawing/2014/main" id="{6DD15482-F662-461E-B09A-08BCF24B4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006" y="2944504"/>
              <a:ext cx="6750878" cy="4972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sysDash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>
                <a:latin typeface="Cambria" panose="02040503050406030204" pitchFamily="18" charset="0"/>
              </a:endParaRPr>
            </a:p>
          </p:txBody>
        </p:sp>
        <p:sp>
          <p:nvSpPr>
            <p:cNvPr id="12" name="Line 3077">
              <a:extLst>
                <a:ext uri="{FF2B5EF4-FFF2-40B4-BE49-F238E27FC236}">
                  <a16:creationId xmlns:a16="http://schemas.microsoft.com/office/drawing/2014/main" id="{3E95092E-F7D9-4AD1-86B7-D77115536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1006" y="3571968"/>
              <a:ext cx="6750877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sysDash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>
                <a:latin typeface="Cambria" panose="02040503050406030204" pitchFamily="18" charset="0"/>
              </a:endParaRPr>
            </a:p>
          </p:txBody>
        </p:sp>
        <p:sp>
          <p:nvSpPr>
            <p:cNvPr id="13" name="Line 3078">
              <a:extLst>
                <a:ext uri="{FF2B5EF4-FFF2-40B4-BE49-F238E27FC236}">
                  <a16:creationId xmlns:a16="http://schemas.microsoft.com/office/drawing/2014/main" id="{745B200D-1B39-4D5E-AC4A-4204B0439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008" y="4191000"/>
              <a:ext cx="6750875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sysDash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>
                <a:latin typeface="Cambria" panose="02040503050406030204" pitchFamily="18" charset="0"/>
              </a:endParaRPr>
            </a:p>
          </p:txBody>
        </p:sp>
        <p:sp>
          <p:nvSpPr>
            <p:cNvPr id="17" name="Line 3079">
              <a:extLst>
                <a:ext uri="{FF2B5EF4-FFF2-40B4-BE49-F238E27FC236}">
                  <a16:creationId xmlns:a16="http://schemas.microsoft.com/office/drawing/2014/main" id="{A234FED4-36D0-4281-922B-6A2822BB6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006" y="4823681"/>
              <a:ext cx="6750877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sysDash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>
                <a:latin typeface="Cambria" panose="02040503050406030204" pitchFamily="18" charset="0"/>
              </a:endParaRPr>
            </a:p>
          </p:txBody>
        </p:sp>
        <p:sp>
          <p:nvSpPr>
            <p:cNvPr id="18" name="Text Box 3075">
              <a:extLst>
                <a:ext uri="{FF2B5EF4-FFF2-40B4-BE49-F238E27FC236}">
                  <a16:creationId xmlns:a16="http://schemas.microsoft.com/office/drawing/2014/main" id="{F0D4B086-323F-4686-9CBE-DE2F6179C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198" y="2764632"/>
              <a:ext cx="1643063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sz="2000" dirty="0">
                  <a:latin typeface="Cambria" panose="02040503050406030204" pitchFamily="18" charset="0"/>
                </a:rPr>
                <a:t>EFICACIA</a:t>
              </a:r>
            </a:p>
            <a:p>
              <a:pPr algn="ctr" eaLnBrk="1" hangingPunct="1"/>
              <a:endParaRPr lang="es-ES" sz="2000" dirty="0">
                <a:latin typeface="Cambria" panose="02040503050406030204" pitchFamily="18" charset="0"/>
              </a:endParaRPr>
            </a:p>
            <a:p>
              <a:pPr algn="ctr" eaLnBrk="1" hangingPunct="1"/>
              <a:r>
                <a:rPr lang="es-ES" sz="2000" dirty="0">
                  <a:latin typeface="Cambria" panose="02040503050406030204" pitchFamily="18" charset="0"/>
                </a:rPr>
                <a:t>EFICIENCIA</a:t>
              </a:r>
            </a:p>
            <a:p>
              <a:pPr algn="ctr" eaLnBrk="1" hangingPunct="1"/>
              <a:endParaRPr lang="es-ES" sz="2000" dirty="0">
                <a:latin typeface="Cambria" panose="02040503050406030204" pitchFamily="18" charset="0"/>
              </a:endParaRPr>
            </a:p>
            <a:p>
              <a:pPr algn="ctr" eaLnBrk="1" hangingPunct="1"/>
              <a:r>
                <a:rPr lang="es-ES" sz="2000" dirty="0">
                  <a:latin typeface="Cambria" panose="02040503050406030204" pitchFamily="18" charset="0"/>
                </a:rPr>
                <a:t>ECONOMÍA</a:t>
              </a:r>
            </a:p>
            <a:p>
              <a:pPr algn="ctr" eaLnBrk="1" hangingPunct="1"/>
              <a:endParaRPr lang="es-ES" sz="2000" dirty="0">
                <a:latin typeface="Cambria" panose="02040503050406030204" pitchFamily="18" charset="0"/>
              </a:endParaRPr>
            </a:p>
            <a:p>
              <a:pPr algn="ctr" eaLnBrk="1" hangingPunct="1"/>
              <a:r>
                <a:rPr lang="es-ES" sz="2000" dirty="0">
                  <a:latin typeface="Cambria" panose="02040503050406030204" pitchFamily="18" charset="0"/>
                </a:rPr>
                <a:t>CALIDAD</a:t>
              </a:r>
            </a:p>
          </p:txBody>
        </p:sp>
        <p:sp>
          <p:nvSpPr>
            <p:cNvPr id="19" name="AutoShape 3081">
              <a:extLst>
                <a:ext uri="{FF2B5EF4-FFF2-40B4-BE49-F238E27FC236}">
                  <a16:creationId xmlns:a16="http://schemas.microsoft.com/office/drawing/2014/main" id="{E5096912-B66A-4808-B878-6A9B2BDEB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193" y="2228083"/>
              <a:ext cx="214312" cy="3489325"/>
            </a:xfrm>
            <a:prstGeom prst="downArrow">
              <a:avLst>
                <a:gd name="adj1" fmla="val 50000"/>
                <a:gd name="adj2" fmla="val 572416"/>
              </a:avLst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Cambria" panose="02040503050406030204" pitchFamily="18" charset="0"/>
              </a:endParaRPr>
            </a:p>
          </p:txBody>
        </p:sp>
        <p:sp>
          <p:nvSpPr>
            <p:cNvPr id="20" name="AutoShape 3082">
              <a:extLst>
                <a:ext uri="{FF2B5EF4-FFF2-40B4-BE49-F238E27FC236}">
                  <a16:creationId xmlns:a16="http://schemas.microsoft.com/office/drawing/2014/main" id="{41D3B9F5-63EE-4C6C-AEF3-D1C451531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156" y="2214564"/>
              <a:ext cx="214313" cy="3489325"/>
            </a:xfrm>
            <a:prstGeom prst="downArrow">
              <a:avLst>
                <a:gd name="adj1" fmla="val 50000"/>
                <a:gd name="adj2" fmla="val 572413"/>
              </a:avLst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Cambria" panose="02040503050406030204" pitchFamily="18" charset="0"/>
              </a:endParaRPr>
            </a:p>
          </p:txBody>
        </p:sp>
        <p:sp>
          <p:nvSpPr>
            <p:cNvPr id="25" name="AutoShape 3083">
              <a:extLst>
                <a:ext uri="{FF2B5EF4-FFF2-40B4-BE49-F238E27FC236}">
                  <a16:creationId xmlns:a16="http://schemas.microsoft.com/office/drawing/2014/main" id="{5BE6E448-8ABE-4E10-B7D8-F28B36950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7120" y="2143126"/>
              <a:ext cx="214313" cy="3560763"/>
            </a:xfrm>
            <a:prstGeom prst="downArrow">
              <a:avLst>
                <a:gd name="adj1" fmla="val 50000"/>
                <a:gd name="adj2" fmla="val 572441"/>
              </a:avLst>
            </a:prstGeom>
            <a:solidFill>
              <a:srgbClr val="C91C5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Cambria" panose="02040503050406030204" pitchFamily="18" charset="0"/>
              </a:endParaRPr>
            </a:p>
          </p:txBody>
        </p:sp>
        <p:sp>
          <p:nvSpPr>
            <p:cNvPr id="27" name="Text Box 3084">
              <a:extLst>
                <a:ext uri="{FF2B5EF4-FFF2-40B4-BE49-F238E27FC236}">
                  <a16:creationId xmlns:a16="http://schemas.microsoft.com/office/drawing/2014/main" id="{D35DA60F-A626-4F83-8772-C17DD8A9E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243" y="1673557"/>
              <a:ext cx="395288" cy="41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MX" sz="24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D</a:t>
              </a:r>
            </a:p>
            <a:p>
              <a:pPr algn="ctr" eaLnBrk="1" hangingPunct="1"/>
              <a:r>
                <a:rPr lang="es-MX" sz="24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I</a:t>
              </a:r>
            </a:p>
            <a:p>
              <a:pPr algn="ctr" eaLnBrk="1" hangingPunct="1"/>
              <a:r>
                <a:rPr lang="es-MX" sz="24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M</a:t>
              </a:r>
            </a:p>
            <a:p>
              <a:pPr algn="ctr" eaLnBrk="1" hangingPunct="1"/>
              <a:r>
                <a:rPr lang="es-MX" sz="24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E</a:t>
              </a:r>
            </a:p>
            <a:p>
              <a:pPr algn="ctr" eaLnBrk="1" hangingPunct="1"/>
              <a:r>
                <a:rPr lang="es-MX" sz="24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N</a:t>
              </a:r>
            </a:p>
            <a:p>
              <a:pPr algn="ctr" eaLnBrk="1" hangingPunct="1"/>
              <a:r>
                <a:rPr lang="es-MX" sz="24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S</a:t>
              </a:r>
            </a:p>
            <a:p>
              <a:pPr algn="ctr" eaLnBrk="1" hangingPunct="1"/>
              <a:r>
                <a:rPr lang="es-MX" sz="24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I</a:t>
              </a:r>
            </a:p>
            <a:p>
              <a:pPr algn="ctr" eaLnBrk="1" hangingPunct="1"/>
              <a:r>
                <a:rPr lang="es-MX" sz="24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O</a:t>
              </a:r>
            </a:p>
            <a:p>
              <a:pPr algn="ctr" eaLnBrk="1" hangingPunct="1"/>
              <a:r>
                <a:rPr lang="es-MX" sz="24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N</a:t>
              </a:r>
            </a:p>
            <a:p>
              <a:pPr algn="ctr" eaLnBrk="1" hangingPunct="1"/>
              <a:r>
                <a:rPr lang="es-MX" sz="24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E</a:t>
              </a:r>
            </a:p>
            <a:p>
              <a:pPr algn="ctr" eaLnBrk="1" hangingPunct="1"/>
              <a:r>
                <a:rPr lang="es-MX" sz="24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S</a:t>
              </a:r>
              <a:endParaRPr lang="es-ES" sz="24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" name="Text Box 3085">
              <a:extLst>
                <a:ext uri="{FF2B5EF4-FFF2-40B4-BE49-F238E27FC236}">
                  <a16:creationId xmlns:a16="http://schemas.microsoft.com/office/drawing/2014/main" id="{DFC71B86-6984-405B-AC07-F4F07FD25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9876" y="857250"/>
              <a:ext cx="7070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MX" sz="24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ÁMBITOS DE CONTROL</a:t>
              </a:r>
              <a:endParaRPr lang="es-ES" sz="2400" b="1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" name="AutoShape 3081">
              <a:extLst>
                <a:ext uri="{FF2B5EF4-FFF2-40B4-BE49-F238E27FC236}">
                  <a16:creationId xmlns:a16="http://schemas.microsoft.com/office/drawing/2014/main" id="{32A13574-2F67-4E45-9192-CD8FE7973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2638" y="2171708"/>
              <a:ext cx="214313" cy="3489325"/>
            </a:xfrm>
            <a:prstGeom prst="downArrow">
              <a:avLst>
                <a:gd name="adj1" fmla="val 50000"/>
                <a:gd name="adj2" fmla="val 572413"/>
              </a:avLst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Cambria" panose="02040503050406030204" pitchFamily="18" charset="0"/>
              </a:endParaRPr>
            </a:p>
          </p:txBody>
        </p:sp>
        <p:sp>
          <p:nvSpPr>
            <p:cNvPr id="30" name="AutoShape 3081">
              <a:extLst>
                <a:ext uri="{FF2B5EF4-FFF2-40B4-BE49-F238E27FC236}">
                  <a16:creationId xmlns:a16="http://schemas.microsoft.com/office/drawing/2014/main" id="{E8D253B1-7B17-4EC1-A49F-B9A1A7F26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096" y="2214564"/>
              <a:ext cx="214312" cy="3489325"/>
            </a:xfrm>
            <a:prstGeom prst="downArrow">
              <a:avLst>
                <a:gd name="adj1" fmla="val 50000"/>
                <a:gd name="adj2" fmla="val 572416"/>
              </a:avLst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Cambria" panose="02040503050406030204" pitchFamily="18" charset="0"/>
              </a:endParaRPr>
            </a:p>
          </p:txBody>
        </p:sp>
        <p:sp>
          <p:nvSpPr>
            <p:cNvPr id="31" name="15 Rectángulo redondeado">
              <a:extLst>
                <a:ext uri="{FF2B5EF4-FFF2-40B4-BE49-F238E27FC236}">
                  <a16:creationId xmlns:a16="http://schemas.microsoft.com/office/drawing/2014/main" id="{396DCEC3-B567-404C-AF7A-78DB9A846C98}"/>
                </a:ext>
              </a:extLst>
            </p:cNvPr>
            <p:cNvSpPr/>
            <p:nvPr/>
          </p:nvSpPr>
          <p:spPr>
            <a:xfrm>
              <a:off x="3234845" y="1468037"/>
              <a:ext cx="1143008" cy="571504"/>
            </a:xfrm>
            <a:prstGeom prst="roundRect">
              <a:avLst/>
            </a:prstGeom>
            <a:solidFill>
              <a:srgbClr val="C91C5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dirty="0">
                  <a:solidFill>
                    <a:schemeClr val="bg1"/>
                  </a:solidFill>
                  <a:latin typeface="Cambria" panose="02040503050406030204" pitchFamily="18" charset="0"/>
                </a:rPr>
                <a:t>Insumo</a:t>
              </a:r>
            </a:p>
          </p:txBody>
        </p:sp>
        <p:sp>
          <p:nvSpPr>
            <p:cNvPr id="32" name="16 Rectángulo redondeado">
              <a:extLst>
                <a:ext uri="{FF2B5EF4-FFF2-40B4-BE49-F238E27FC236}">
                  <a16:creationId xmlns:a16="http://schemas.microsoft.com/office/drawing/2014/main" id="{452EDA33-3890-4DD7-B5F3-E03C77A3F95C}"/>
                </a:ext>
              </a:extLst>
            </p:cNvPr>
            <p:cNvSpPr/>
            <p:nvPr/>
          </p:nvSpPr>
          <p:spPr>
            <a:xfrm>
              <a:off x="4654748" y="1472788"/>
              <a:ext cx="1143008" cy="571504"/>
            </a:xfrm>
            <a:prstGeom prst="roundRect">
              <a:avLst/>
            </a:prstGeom>
            <a:solidFill>
              <a:srgbClr val="C91C5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dirty="0">
                  <a:solidFill>
                    <a:schemeClr val="bg1"/>
                  </a:solidFill>
                  <a:latin typeface="Cambria" panose="02040503050406030204" pitchFamily="18" charset="0"/>
                </a:rPr>
                <a:t>Proceso</a:t>
              </a:r>
            </a:p>
          </p:txBody>
        </p:sp>
        <p:sp>
          <p:nvSpPr>
            <p:cNvPr id="33" name="17 Rectángulo redondeado">
              <a:extLst>
                <a:ext uri="{FF2B5EF4-FFF2-40B4-BE49-F238E27FC236}">
                  <a16:creationId xmlns:a16="http://schemas.microsoft.com/office/drawing/2014/main" id="{AFBFBF3D-E582-4789-BABB-B8DC3EA1D261}"/>
                </a:ext>
              </a:extLst>
            </p:cNvPr>
            <p:cNvSpPr/>
            <p:nvPr/>
          </p:nvSpPr>
          <p:spPr>
            <a:xfrm>
              <a:off x="6081427" y="1472788"/>
              <a:ext cx="1147770" cy="571504"/>
            </a:xfrm>
            <a:prstGeom prst="roundRect">
              <a:avLst/>
            </a:prstGeom>
            <a:solidFill>
              <a:srgbClr val="C91C5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dirty="0">
                  <a:solidFill>
                    <a:schemeClr val="bg1"/>
                  </a:solidFill>
                  <a:latin typeface="Cambria" panose="02040503050406030204" pitchFamily="18" charset="0"/>
                </a:rPr>
                <a:t>Producto</a:t>
              </a:r>
            </a:p>
          </p:txBody>
        </p:sp>
        <p:sp>
          <p:nvSpPr>
            <p:cNvPr id="34" name="18 Rectángulo redondeado">
              <a:extLst>
                <a:ext uri="{FF2B5EF4-FFF2-40B4-BE49-F238E27FC236}">
                  <a16:creationId xmlns:a16="http://schemas.microsoft.com/office/drawing/2014/main" id="{CCDE48B2-D133-44E7-858C-73861E1A777D}"/>
                </a:ext>
              </a:extLst>
            </p:cNvPr>
            <p:cNvSpPr/>
            <p:nvPr/>
          </p:nvSpPr>
          <p:spPr>
            <a:xfrm>
              <a:off x="7471795" y="1474074"/>
              <a:ext cx="1220353" cy="571504"/>
            </a:xfrm>
            <a:prstGeom prst="roundRect">
              <a:avLst/>
            </a:prstGeom>
            <a:solidFill>
              <a:srgbClr val="C91C5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dirty="0">
                  <a:solidFill>
                    <a:schemeClr val="bg1"/>
                  </a:solidFill>
                  <a:latin typeface="Cambria" panose="02040503050406030204" pitchFamily="18" charset="0"/>
                </a:rPr>
                <a:t>Resultado</a:t>
              </a:r>
            </a:p>
          </p:txBody>
        </p:sp>
        <p:sp>
          <p:nvSpPr>
            <p:cNvPr id="35" name="19 Rectángulo redondeado">
              <a:extLst>
                <a:ext uri="{FF2B5EF4-FFF2-40B4-BE49-F238E27FC236}">
                  <a16:creationId xmlns:a16="http://schemas.microsoft.com/office/drawing/2014/main" id="{D8583564-F54E-4D88-9B70-522815C60B08}"/>
                </a:ext>
              </a:extLst>
            </p:cNvPr>
            <p:cNvSpPr/>
            <p:nvPr/>
          </p:nvSpPr>
          <p:spPr>
            <a:xfrm>
              <a:off x="8891698" y="1471606"/>
              <a:ext cx="1214446" cy="571504"/>
            </a:xfrm>
            <a:prstGeom prst="roundRect">
              <a:avLst/>
            </a:prstGeom>
            <a:solidFill>
              <a:srgbClr val="C91C5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dirty="0">
                  <a:solidFill>
                    <a:schemeClr val="bg1"/>
                  </a:solidFill>
                  <a:latin typeface="Cambria" panose="02040503050406030204" pitchFamily="18" charset="0"/>
                </a:rPr>
                <a:t>Impacto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17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8" name="Text Box 4116"/>
          <p:cNvSpPr txBox="1">
            <a:spLocks noChangeArrowheads="1"/>
          </p:cNvSpPr>
          <p:nvPr/>
        </p:nvSpPr>
        <p:spPr bwMode="auto">
          <a:xfrm>
            <a:off x="3178865" y="3181350"/>
            <a:ext cx="1854656" cy="19407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¿Con qué  rapidez lo estamos haciendo?</a:t>
            </a:r>
          </a:p>
          <a:p>
            <a:pPr algn="ctr"/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¿Cuánto nos cuesta?</a:t>
            </a:r>
          </a:p>
          <a:p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 </a:t>
            </a:r>
          </a:p>
          <a:p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 </a:t>
            </a:r>
          </a:p>
          <a:p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 </a:t>
            </a:r>
          </a:p>
          <a:p>
            <a:endParaRPr lang="es-ES_tradnl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669" name="Text Box 4117"/>
          <p:cNvSpPr txBox="1">
            <a:spLocks noChangeArrowheads="1"/>
          </p:cNvSpPr>
          <p:nvPr/>
        </p:nvSpPr>
        <p:spPr bwMode="auto">
          <a:xfrm>
            <a:off x="6095056" y="3181350"/>
            <a:ext cx="1867844" cy="2074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¿ Cuántas unidades de producto y servicio estamos</a:t>
            </a:r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generando?</a:t>
            </a:r>
            <a:endParaRPr lang="es-ES_tradnl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672" name="Text Box 4120"/>
          <p:cNvSpPr txBox="1">
            <a:spLocks noChangeArrowheads="1"/>
          </p:cNvSpPr>
          <p:nvPr/>
        </p:nvSpPr>
        <p:spPr bwMode="auto">
          <a:xfrm>
            <a:off x="549762" y="3181350"/>
            <a:ext cx="1783863" cy="19407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¿Cuántos recursos invertimos</a:t>
            </a:r>
          </a:p>
          <a:p>
            <a:pPr algn="ctr"/>
            <a:endParaRPr lang="es-ES_tradnl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¿Cuánto personal trabajó en el proceso?</a:t>
            </a:r>
          </a:p>
          <a:p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 </a:t>
            </a:r>
          </a:p>
          <a:p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 </a:t>
            </a:r>
          </a:p>
          <a:p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 </a:t>
            </a:r>
            <a:endParaRPr lang="es-ES_tradnl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674" name="Text Box 4122"/>
          <p:cNvSpPr txBox="1">
            <a:spLocks noChangeArrowheads="1"/>
          </p:cNvSpPr>
          <p:nvPr/>
        </p:nvSpPr>
        <p:spPr bwMode="auto">
          <a:xfrm>
            <a:off x="9050813" y="3181350"/>
            <a:ext cx="1854655" cy="21693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¿Cómo están cambiando las condiciones que estamos interviniendo?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5FDEAB6-9871-4D59-BCD2-288C2097F2B0}"/>
              </a:ext>
            </a:extLst>
          </p:cNvPr>
          <p:cNvSpPr txBox="1">
            <a:spLocks/>
          </p:cNvSpPr>
          <p:nvPr/>
        </p:nvSpPr>
        <p:spPr>
          <a:xfrm>
            <a:off x="478970" y="311069"/>
            <a:ext cx="11232173" cy="6334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C91C51"/>
                </a:solidFill>
              </a:rPr>
              <a:t>Ámbitos del desempeño</a:t>
            </a:r>
            <a:endParaRPr lang="en-US" sz="4000" b="1" dirty="0">
              <a:solidFill>
                <a:srgbClr val="C91C51"/>
              </a:solidFill>
            </a:endParaRPr>
          </a:p>
        </p:txBody>
      </p:sp>
      <p:sp>
        <p:nvSpPr>
          <p:cNvPr id="29" name="Text Box 4099">
            <a:extLst>
              <a:ext uri="{FF2B5EF4-FFF2-40B4-BE49-F238E27FC236}">
                <a16:creationId xmlns:a16="http://schemas.microsoft.com/office/drawing/2014/main" id="{B4319F18-12B3-4B1B-8866-F3FB2C5F9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70" y="1562100"/>
            <a:ext cx="1854655" cy="109687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24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INSUMO</a:t>
            </a:r>
          </a:p>
          <a:p>
            <a:pPr algn="ctr"/>
            <a:r>
              <a:rPr lang="es-ES_tradnl" sz="24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(</a:t>
            </a:r>
            <a:r>
              <a:rPr lang="es-ES_tradnl" sz="2400" i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INPUTS</a:t>
            </a:r>
            <a:r>
              <a:rPr lang="es-ES_tradnl" sz="24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)</a:t>
            </a:r>
            <a:endParaRPr lang="es-ES_tradnl" sz="4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Text Box 4099">
            <a:extLst>
              <a:ext uri="{FF2B5EF4-FFF2-40B4-BE49-F238E27FC236}">
                <a16:creationId xmlns:a16="http://schemas.microsoft.com/office/drawing/2014/main" id="{9D2B38BC-E923-416C-BEB9-2F0F01D62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607" y="1562004"/>
            <a:ext cx="1854655" cy="10969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24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PROCESO</a:t>
            </a:r>
          </a:p>
          <a:p>
            <a:pPr algn="ctr"/>
            <a:r>
              <a:rPr lang="es-ES_tradnl" sz="24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(</a:t>
            </a:r>
            <a:r>
              <a:rPr lang="es-ES_tradnl" sz="22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ACTIVIDAD</a:t>
            </a:r>
            <a:r>
              <a:rPr lang="es-ES_tradnl" sz="24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)</a:t>
            </a:r>
            <a:endParaRPr lang="es-ES_tradnl" sz="4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 Box 4099">
            <a:extLst>
              <a:ext uri="{FF2B5EF4-FFF2-40B4-BE49-F238E27FC236}">
                <a16:creationId xmlns:a16="http://schemas.microsoft.com/office/drawing/2014/main" id="{030B3530-2A93-4979-9618-4083BBF2E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10" y="1562003"/>
            <a:ext cx="1854655" cy="109697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24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PRODUCTO (</a:t>
            </a:r>
            <a:r>
              <a:rPr lang="es-ES_tradnl" sz="2400" i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OUTPUT</a:t>
            </a:r>
            <a:r>
              <a:rPr lang="es-ES_tradnl" sz="24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)</a:t>
            </a:r>
            <a:endParaRPr lang="es-ES_tradnl" sz="4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Text Box 4099">
            <a:extLst>
              <a:ext uri="{FF2B5EF4-FFF2-40B4-BE49-F238E27FC236}">
                <a16:creationId xmlns:a16="http://schemas.microsoft.com/office/drawing/2014/main" id="{876327B3-85B5-4160-8C99-BD3EE944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814" y="1562003"/>
            <a:ext cx="1854655" cy="109697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sz="24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RESULTADO O IMPACTO  (</a:t>
            </a:r>
            <a:r>
              <a:rPr lang="es-ES_tradnl" sz="2400" i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OUTCOME</a:t>
            </a:r>
            <a:r>
              <a:rPr lang="es-ES_tradnl" sz="24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)</a:t>
            </a:r>
            <a:endParaRPr lang="es-ES_tradnl" sz="4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23EADFF-A107-4136-B230-BFAB40001EC1}"/>
              </a:ext>
            </a:extLst>
          </p:cNvPr>
          <p:cNvSpPr/>
          <p:nvPr/>
        </p:nvSpPr>
        <p:spPr>
          <a:xfrm>
            <a:off x="2663221" y="1869366"/>
            <a:ext cx="300790" cy="49329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1736BBDC-E479-43D2-AC79-4B68D2995752}"/>
              </a:ext>
            </a:extLst>
          </p:cNvPr>
          <p:cNvSpPr/>
          <p:nvPr/>
        </p:nvSpPr>
        <p:spPr>
          <a:xfrm>
            <a:off x="5479608" y="1863842"/>
            <a:ext cx="300790" cy="49329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FD9AF8EB-281D-48EC-B993-F40D86F8F32C}"/>
              </a:ext>
            </a:extLst>
          </p:cNvPr>
          <p:cNvSpPr/>
          <p:nvPr/>
        </p:nvSpPr>
        <p:spPr>
          <a:xfrm>
            <a:off x="8356462" y="1863842"/>
            <a:ext cx="300790" cy="49329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D2E7AC-547B-4D4D-A85F-09A33B74F5FD}"/>
              </a:ext>
            </a:extLst>
          </p:cNvPr>
          <p:cNvSpPr/>
          <p:nvPr/>
        </p:nvSpPr>
        <p:spPr>
          <a:xfrm>
            <a:off x="836313" y="5873041"/>
            <a:ext cx="10874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ambria" panose="02040503050406030204" pitchFamily="18" charset="0"/>
              </a:rPr>
              <a:t>Fuente: </a:t>
            </a:r>
            <a:r>
              <a:rPr lang="es-ES" dirty="0" err="1">
                <a:latin typeface="Cambria" panose="02040503050406030204" pitchFamily="18" charset="0"/>
              </a:rPr>
              <a:t>Bonnefoy</a:t>
            </a:r>
            <a:r>
              <a:rPr lang="es-ES" dirty="0">
                <a:latin typeface="Cambria" panose="02040503050406030204" pitchFamily="18" charset="0"/>
              </a:rPr>
              <a:t>, J. &amp; Armijo, M. (2005). </a:t>
            </a:r>
            <a:r>
              <a:rPr lang="es-ES" i="1" dirty="0">
                <a:latin typeface="Cambria" panose="02040503050406030204" pitchFamily="18" charset="0"/>
              </a:rPr>
              <a:t>Indicadores de desempeño en el sector público </a:t>
            </a:r>
            <a:r>
              <a:rPr lang="es-ES" dirty="0">
                <a:latin typeface="Cambria" panose="02040503050406030204" pitchFamily="18" charset="0"/>
              </a:rPr>
              <a:t>(Serie Manuales </a:t>
            </a:r>
            <a:r>
              <a:rPr lang="es-ES" dirty="0" err="1">
                <a:latin typeface="Cambria" panose="02040503050406030204" pitchFamily="18" charset="0"/>
              </a:rPr>
              <a:t>Nº</a:t>
            </a:r>
            <a:r>
              <a:rPr lang="es-ES" dirty="0">
                <a:latin typeface="Cambria" panose="02040503050406030204" pitchFamily="18" charset="0"/>
              </a:rPr>
              <a:t> 45). Santiago: ILPES-CEPAL. </a:t>
            </a:r>
          </a:p>
        </p:txBody>
      </p:sp>
    </p:spTree>
    <p:extLst>
      <p:ext uri="{BB962C8B-B14F-4D97-AF65-F5344CB8AC3E}">
        <p14:creationId xmlns:p14="http://schemas.microsoft.com/office/powerpoint/2010/main" val="1698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8970" y="311069"/>
            <a:ext cx="11232173" cy="633430"/>
          </a:xfrm>
        </p:spPr>
        <p:txBody>
          <a:bodyPr>
            <a:noAutofit/>
          </a:bodyPr>
          <a:lstStyle/>
          <a:p>
            <a:pPr algn="l"/>
            <a:r>
              <a:rPr lang="es-ES" sz="4000" b="1" dirty="0">
                <a:solidFill>
                  <a:srgbClr val="C91C51"/>
                </a:solidFill>
              </a:rPr>
              <a:t>Dimensiones del desempeño</a:t>
            </a:r>
            <a:endParaRPr lang="en-US" sz="4000" b="1" dirty="0">
              <a:solidFill>
                <a:srgbClr val="C91C5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3943" y="1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83943" y="1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0" y="6765054"/>
            <a:ext cx="12192000" cy="92946"/>
          </a:xfrm>
          <a:prstGeom prst="rect">
            <a:avLst/>
          </a:prstGeom>
          <a:solidFill>
            <a:srgbClr val="C91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83943" y="6765054"/>
            <a:ext cx="3600000" cy="92946"/>
          </a:xfrm>
          <a:prstGeom prst="rect">
            <a:avLst/>
          </a:prstGeom>
          <a:solidFill>
            <a:srgbClr val="BE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83943" y="6765054"/>
            <a:ext cx="1800000" cy="92946"/>
          </a:xfrm>
          <a:prstGeom prst="rect">
            <a:avLst/>
          </a:prstGeom>
          <a:solidFill>
            <a:srgbClr val="79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6E1E47-DBC2-476A-8607-36987F0C1E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506" y="1039749"/>
          <a:ext cx="11849100" cy="54806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9251">
                  <a:extLst>
                    <a:ext uri="{9D8B030D-6E8A-4147-A177-3AD203B41FA5}">
                      <a16:colId xmlns:a16="http://schemas.microsoft.com/office/drawing/2014/main" val="155017172"/>
                    </a:ext>
                  </a:extLst>
                </a:gridCol>
                <a:gridCol w="10219849">
                  <a:extLst>
                    <a:ext uri="{9D8B030D-6E8A-4147-A177-3AD203B41FA5}">
                      <a16:colId xmlns:a16="http://schemas.microsoft.com/office/drawing/2014/main" val="1652080338"/>
                    </a:ext>
                  </a:extLst>
                </a:gridCol>
              </a:tblGrid>
              <a:tr h="39642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Cambria" panose="02040503050406030204" pitchFamily="18" charset="0"/>
                        </a:rPr>
                        <a:t>Dimensión</a:t>
                      </a:r>
                      <a:endParaRPr lang="en-US" sz="2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Cambria" panose="02040503050406030204" pitchFamily="18" charset="0"/>
                        </a:rPr>
                        <a:t>Definición</a:t>
                      </a:r>
                      <a:endParaRPr lang="en-US" sz="2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99330"/>
                  </a:ext>
                </a:extLst>
              </a:tr>
              <a:tr h="976892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Cambria" panose="02040503050406030204" pitchFamily="18" charset="0"/>
                        </a:rPr>
                        <a:t>Eficacia</a:t>
                      </a:r>
                      <a:endParaRPr lang="en-US" sz="2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R" sz="2100" dirty="0">
                          <a:latin typeface="Cambria" panose="02040503050406030204" pitchFamily="18" charset="0"/>
                        </a:rPr>
                        <a:t>Grado de cumplimiento de los objetivos de la organización (sin referirse al costo de los mismos). Por esta razón podemos obtener indicadores de eficacia, tanto de los productos (</a:t>
                      </a:r>
                      <a:r>
                        <a:rPr lang="es-CR" sz="2100" i="1" dirty="0">
                          <a:latin typeface="Cambria" panose="02040503050406030204" pitchFamily="18" charset="0"/>
                        </a:rPr>
                        <a:t>outputs</a:t>
                      </a:r>
                      <a:r>
                        <a:rPr lang="es-CR" sz="2100" dirty="0">
                          <a:latin typeface="Cambria" panose="02040503050406030204" pitchFamily="18" charset="0"/>
                        </a:rPr>
                        <a:t>), o bien de los resultados ya sea intermedios o finales (</a:t>
                      </a:r>
                      <a:r>
                        <a:rPr lang="es-CR" sz="2100" i="1" dirty="0" err="1">
                          <a:latin typeface="Cambria" panose="02040503050406030204" pitchFamily="18" charset="0"/>
                        </a:rPr>
                        <a:t>outcomes</a:t>
                      </a:r>
                      <a:r>
                        <a:rPr lang="es-CR" sz="2100" dirty="0">
                          <a:latin typeface="Cambria" panose="02040503050406030204" pitchFamily="18" charset="0"/>
                        </a:rPr>
                        <a:t>)</a:t>
                      </a:r>
                      <a:endParaRPr lang="en-US" sz="21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003410"/>
                  </a:ext>
                </a:extLst>
              </a:tr>
              <a:tr h="1868837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Cambria" panose="02040503050406030204" pitchFamily="18" charset="0"/>
                        </a:rPr>
                        <a:t>Eficiencia</a:t>
                      </a:r>
                      <a:endParaRPr lang="en-US" sz="2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100" dirty="0">
                          <a:latin typeface="Cambria" panose="02040503050406030204" pitchFamily="18" charset="0"/>
                        </a:rPr>
                        <a:t>Describe la relación entre dos magnitudes: </a:t>
                      </a:r>
                    </a:p>
                    <a:p>
                      <a:pPr marL="628650" indent="-342900">
                        <a:buFont typeface="+mj-lt"/>
                        <a:buAutoNum type="alphaLcParenR"/>
                      </a:pPr>
                      <a:r>
                        <a:rPr lang="es-ES" sz="2100" dirty="0">
                          <a:latin typeface="Cambria" panose="02040503050406030204" pitchFamily="18" charset="0"/>
                        </a:rPr>
                        <a:t>La producción física de un bien o servicio y; </a:t>
                      </a:r>
                    </a:p>
                    <a:p>
                      <a:pPr marL="628650" indent="-342900">
                        <a:buFont typeface="+mj-lt"/>
                        <a:buAutoNum type="alphaLcParenR"/>
                      </a:pPr>
                      <a:r>
                        <a:rPr lang="es-ES" sz="2100" dirty="0">
                          <a:latin typeface="Cambria" panose="02040503050406030204" pitchFamily="18" charset="0"/>
                        </a:rPr>
                        <a:t>los insumos o recursos que se utilizaron para alcanzarlo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100" dirty="0">
                          <a:latin typeface="Cambria" panose="02040503050406030204" pitchFamily="18" charset="0"/>
                        </a:rPr>
                        <a:t>Objetivo: mayor cantidad de servicios dado el mismo nivel de recursos, o bien alcanzar un determinado nivel de servicios utilizando la menor cantidad de recursos posible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490408"/>
                  </a:ext>
                </a:extLst>
              </a:tr>
              <a:tr h="747141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Cambria" panose="02040503050406030204" pitchFamily="18" charset="0"/>
                        </a:rPr>
                        <a:t>Economía</a:t>
                      </a:r>
                      <a:endParaRPr lang="en-US" sz="2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2100" kern="1200" dirty="0">
                          <a:latin typeface="Cambria" panose="02040503050406030204" pitchFamily="18" charset="0"/>
                        </a:rPr>
                        <a:t>Capacidad de la institución para movilizar adecuadamente sus recursos financieros y lograr el cumplimiento de sus objetivos</a:t>
                      </a:r>
                      <a:endParaRPr lang="en-US" sz="21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508953"/>
                  </a:ext>
                </a:extLst>
              </a:tr>
              <a:tr h="1155281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Cambria" panose="02040503050406030204" pitchFamily="18" charset="0"/>
                        </a:rPr>
                        <a:t>Calidad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_tradnl" sz="2100" dirty="0">
                          <a:latin typeface="Cambria" panose="02040503050406030204" pitchFamily="18" charset="0"/>
                        </a:rPr>
                        <a:t>Capacidad de la institución por responder en forma consistente, rápida y directa a las necesidades de los usuarios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_tradnl" sz="2100" dirty="0">
                          <a:latin typeface="Cambria" panose="02040503050406030204" pitchFamily="18" charset="0"/>
                        </a:rPr>
                        <a:t>Mediciones Indirectas. Mejorar los atributos y características de los productos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_tradnl" sz="2100" dirty="0">
                          <a:latin typeface="Cambria" panose="02040503050406030204" pitchFamily="18" charset="0"/>
                        </a:rPr>
                        <a:t>Mediciones Directas. Grado de satisfacción de los usuarios</a:t>
                      </a:r>
                      <a:endParaRPr lang="en-US" sz="21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4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85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05FDEAB6-9871-4D59-BCD2-288C2097F2B0}"/>
              </a:ext>
            </a:extLst>
          </p:cNvPr>
          <p:cNvSpPr txBox="1">
            <a:spLocks/>
          </p:cNvSpPr>
          <p:nvPr/>
        </p:nvSpPr>
        <p:spPr>
          <a:xfrm>
            <a:off x="478970" y="311069"/>
            <a:ext cx="11232173" cy="6334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C91C51"/>
                </a:solidFill>
              </a:rPr>
              <a:t>Relación entre ámbitos y dimensiones del desempeño</a:t>
            </a:r>
            <a:endParaRPr lang="en-US" sz="4000" b="1" dirty="0">
              <a:solidFill>
                <a:srgbClr val="C91C5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86375C-36A7-412E-A9E9-29C51D334F27}"/>
              </a:ext>
            </a:extLst>
          </p:cNvPr>
          <p:cNvGrpSpPr/>
          <p:nvPr/>
        </p:nvGrpSpPr>
        <p:grpSpPr>
          <a:xfrm>
            <a:off x="4850460" y="1275801"/>
            <a:ext cx="2483789" cy="5371356"/>
            <a:chOff x="5000972" y="1142451"/>
            <a:chExt cx="2184390" cy="5371356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623EADFF-A107-4136-B230-BFAB40001EC1}"/>
                </a:ext>
              </a:extLst>
            </p:cNvPr>
            <p:cNvSpPr/>
            <p:nvPr/>
          </p:nvSpPr>
          <p:spPr>
            <a:xfrm rot="16200000">
              <a:off x="5943717" y="5381792"/>
              <a:ext cx="300790" cy="493295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5 Rectángulo redondeado">
              <a:extLst>
                <a:ext uri="{FF2B5EF4-FFF2-40B4-BE49-F238E27FC236}">
                  <a16:creationId xmlns:a16="http://schemas.microsoft.com/office/drawing/2014/main" id="{E0910453-CAD7-4334-83CC-4C91CF8F5BD6}"/>
                </a:ext>
              </a:extLst>
            </p:cNvPr>
            <p:cNvSpPr/>
            <p:nvPr/>
          </p:nvSpPr>
          <p:spPr>
            <a:xfrm>
              <a:off x="5002860" y="5942303"/>
              <a:ext cx="2182502" cy="57150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dirty="0">
                  <a:solidFill>
                    <a:schemeClr val="bg1"/>
                  </a:solidFill>
                  <a:latin typeface="Cambria" panose="02040503050406030204" pitchFamily="18" charset="0"/>
                </a:rPr>
                <a:t>Costos</a:t>
              </a:r>
            </a:p>
          </p:txBody>
        </p:sp>
        <p:sp>
          <p:nvSpPr>
            <p:cNvPr id="15" name="15 Rectángulo redondeado">
              <a:extLst>
                <a:ext uri="{FF2B5EF4-FFF2-40B4-BE49-F238E27FC236}">
                  <a16:creationId xmlns:a16="http://schemas.microsoft.com/office/drawing/2014/main" id="{770FB713-B5E1-4674-9F0E-CEB83BB1625D}"/>
                </a:ext>
              </a:extLst>
            </p:cNvPr>
            <p:cNvSpPr/>
            <p:nvPr/>
          </p:nvSpPr>
          <p:spPr>
            <a:xfrm>
              <a:off x="5002860" y="4743073"/>
              <a:ext cx="2182502" cy="57150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dirty="0">
                  <a:solidFill>
                    <a:schemeClr val="bg1"/>
                  </a:solidFill>
                  <a:latin typeface="Cambria" panose="02040503050406030204" pitchFamily="18" charset="0"/>
                </a:rPr>
                <a:t>Insumos</a:t>
              </a:r>
            </a:p>
          </p:txBody>
        </p:sp>
        <p:sp>
          <p:nvSpPr>
            <p:cNvPr id="16" name="15 Rectángulo redondeado">
              <a:extLst>
                <a:ext uri="{FF2B5EF4-FFF2-40B4-BE49-F238E27FC236}">
                  <a16:creationId xmlns:a16="http://schemas.microsoft.com/office/drawing/2014/main" id="{ADF3ACC9-4F97-4AB2-B522-A54C104C31CC}"/>
                </a:ext>
              </a:extLst>
            </p:cNvPr>
            <p:cNvSpPr/>
            <p:nvPr/>
          </p:nvSpPr>
          <p:spPr>
            <a:xfrm>
              <a:off x="5002860" y="3542410"/>
              <a:ext cx="2182502" cy="57150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dirty="0">
                  <a:solidFill>
                    <a:schemeClr val="bg1"/>
                  </a:solidFill>
                  <a:latin typeface="Cambria" panose="02040503050406030204" pitchFamily="18" charset="0"/>
                </a:rPr>
                <a:t>Procesos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CFAE61C7-B294-47B9-84EE-DE80C8F5344B}"/>
                </a:ext>
              </a:extLst>
            </p:cNvPr>
            <p:cNvSpPr/>
            <p:nvPr/>
          </p:nvSpPr>
          <p:spPr>
            <a:xfrm rot="16200000">
              <a:off x="5941828" y="4182562"/>
              <a:ext cx="300790" cy="493295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5 Rectángulo redondeado">
              <a:extLst>
                <a:ext uri="{FF2B5EF4-FFF2-40B4-BE49-F238E27FC236}">
                  <a16:creationId xmlns:a16="http://schemas.microsoft.com/office/drawing/2014/main" id="{AAA83B38-0B84-4220-91A2-D92BDFFFFE4D}"/>
                </a:ext>
              </a:extLst>
            </p:cNvPr>
            <p:cNvSpPr/>
            <p:nvPr/>
          </p:nvSpPr>
          <p:spPr>
            <a:xfrm>
              <a:off x="5000972" y="2340855"/>
              <a:ext cx="2182502" cy="57150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dirty="0">
                  <a:solidFill>
                    <a:schemeClr val="bg1"/>
                  </a:solidFill>
                  <a:latin typeface="Cambria" panose="02040503050406030204" pitchFamily="18" charset="0"/>
                </a:rPr>
                <a:t>Productos o Servicios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7A058868-054F-49D4-9D83-879533FE11DE}"/>
                </a:ext>
              </a:extLst>
            </p:cNvPr>
            <p:cNvSpPr/>
            <p:nvPr/>
          </p:nvSpPr>
          <p:spPr>
            <a:xfrm rot="16200000">
              <a:off x="5941829" y="2981183"/>
              <a:ext cx="300790" cy="493295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5 Rectángulo redondeado">
              <a:extLst>
                <a:ext uri="{FF2B5EF4-FFF2-40B4-BE49-F238E27FC236}">
                  <a16:creationId xmlns:a16="http://schemas.microsoft.com/office/drawing/2014/main" id="{02B31865-227C-4306-8F75-20CB7E9FA23C}"/>
                </a:ext>
              </a:extLst>
            </p:cNvPr>
            <p:cNvSpPr/>
            <p:nvPr/>
          </p:nvSpPr>
          <p:spPr>
            <a:xfrm>
              <a:off x="5000972" y="1142451"/>
              <a:ext cx="2182502" cy="57150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L" dirty="0">
                  <a:solidFill>
                    <a:schemeClr val="bg1"/>
                  </a:solidFill>
                  <a:latin typeface="Cambria" panose="02040503050406030204" pitchFamily="18" charset="0"/>
                </a:rPr>
                <a:t>Resultados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13119F3E-AA35-4BF4-8F9C-2D5E10AB64A1}"/>
                </a:ext>
              </a:extLst>
            </p:cNvPr>
            <p:cNvSpPr/>
            <p:nvPr/>
          </p:nvSpPr>
          <p:spPr>
            <a:xfrm rot="16200000">
              <a:off x="5941829" y="1779182"/>
              <a:ext cx="300790" cy="493295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003C630E-3795-40E5-92C0-1192A03B2A28}"/>
              </a:ext>
            </a:extLst>
          </p:cNvPr>
          <p:cNvCxnSpPr>
            <a:stCxn id="20" idx="1"/>
            <a:endCxn id="15" idx="1"/>
          </p:cNvCxnSpPr>
          <p:nvPr/>
        </p:nvCxnSpPr>
        <p:spPr>
          <a:xfrm rot="10800000" flipH="1" flipV="1">
            <a:off x="4850459" y="1561553"/>
            <a:ext cx="2147" cy="3600622"/>
          </a:xfrm>
          <a:prstGeom prst="bentConnector3">
            <a:avLst>
              <a:gd name="adj1" fmla="val -96714020"/>
            </a:avLst>
          </a:prstGeom>
          <a:ln w="381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B22F0F6-FCEA-4AF6-BD8F-A3C135D6080F}"/>
              </a:ext>
            </a:extLst>
          </p:cNvPr>
          <p:cNvCxnSpPr>
            <a:cxnSpLocks/>
            <a:stCxn id="20" idx="3"/>
            <a:endCxn id="18" idx="3"/>
          </p:cNvCxnSpPr>
          <p:nvPr/>
        </p:nvCxnSpPr>
        <p:spPr>
          <a:xfrm>
            <a:off x="7332102" y="1561553"/>
            <a:ext cx="12700" cy="1198404"/>
          </a:xfrm>
          <a:prstGeom prst="bentConnector3">
            <a:avLst>
              <a:gd name="adj1" fmla="val 5100000"/>
            </a:avLst>
          </a:prstGeom>
          <a:ln w="381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018FD70-E7C9-4EEA-872B-0CCD7082EBE4}"/>
              </a:ext>
            </a:extLst>
          </p:cNvPr>
          <p:cNvCxnSpPr>
            <a:cxnSpLocks/>
            <a:stCxn id="18" idx="3"/>
            <a:endCxn id="15" idx="3"/>
          </p:cNvCxnSpPr>
          <p:nvPr/>
        </p:nvCxnSpPr>
        <p:spPr>
          <a:xfrm>
            <a:off x="7332102" y="2759957"/>
            <a:ext cx="2147" cy="2402218"/>
          </a:xfrm>
          <a:prstGeom prst="bentConnector3">
            <a:avLst>
              <a:gd name="adj1" fmla="val 51562506"/>
            </a:avLst>
          </a:prstGeom>
          <a:ln w="381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BF08FC5C-9336-4729-808D-7D54E6AEC388}"/>
              </a:ext>
            </a:extLst>
          </p:cNvPr>
          <p:cNvCxnSpPr>
            <a:cxnSpLocks/>
            <a:stCxn id="15" idx="3"/>
            <a:endCxn id="14" idx="3"/>
          </p:cNvCxnSpPr>
          <p:nvPr/>
        </p:nvCxnSpPr>
        <p:spPr>
          <a:xfrm>
            <a:off x="7334249" y="5162175"/>
            <a:ext cx="12700" cy="1199230"/>
          </a:xfrm>
          <a:prstGeom prst="bentConnector3">
            <a:avLst>
              <a:gd name="adj1" fmla="val 12450000"/>
            </a:avLst>
          </a:prstGeom>
          <a:ln w="381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4CE72969-80EC-49F3-AD23-FA5259543A61}"/>
              </a:ext>
            </a:extLst>
          </p:cNvPr>
          <p:cNvCxnSpPr>
            <a:cxnSpLocks/>
            <a:stCxn id="18" idx="1"/>
            <a:endCxn id="16" idx="1"/>
          </p:cNvCxnSpPr>
          <p:nvPr/>
        </p:nvCxnSpPr>
        <p:spPr>
          <a:xfrm rot="10800000" flipH="1" flipV="1">
            <a:off x="4850459" y="2759956"/>
            <a:ext cx="2147" cy="1201555"/>
          </a:xfrm>
          <a:prstGeom prst="bentConnector3">
            <a:avLst>
              <a:gd name="adj1" fmla="val -29280391"/>
            </a:avLst>
          </a:prstGeom>
          <a:ln w="381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D39589C3-8124-4CA7-A533-B3EA82ED2B99}"/>
              </a:ext>
            </a:extLst>
          </p:cNvPr>
          <p:cNvSpPr/>
          <p:nvPr/>
        </p:nvSpPr>
        <p:spPr>
          <a:xfrm>
            <a:off x="8292471" y="3416994"/>
            <a:ext cx="2370962" cy="73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Eficiencia</a:t>
            </a:r>
            <a:endParaRPr lang="en-US" sz="20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B15410D-0AE1-4045-87F2-94E889AB2977}"/>
              </a:ext>
            </a:extLst>
          </p:cNvPr>
          <p:cNvSpPr/>
          <p:nvPr/>
        </p:nvSpPr>
        <p:spPr>
          <a:xfrm>
            <a:off x="150256" y="2993750"/>
            <a:ext cx="2370962" cy="73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Costo-efectifidad</a:t>
            </a:r>
            <a:endParaRPr lang="en-US" sz="20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A578DDD-9A33-4F01-B8BF-B6E36A4DB675}"/>
              </a:ext>
            </a:extLst>
          </p:cNvPr>
          <p:cNvSpPr/>
          <p:nvPr/>
        </p:nvSpPr>
        <p:spPr>
          <a:xfrm>
            <a:off x="8855525" y="5394805"/>
            <a:ext cx="2370962" cy="73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Economía</a:t>
            </a:r>
            <a:endParaRPr lang="en-US" sz="20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7D12EC2-EB0D-4667-8B0B-381A3D9F1CE8}"/>
              </a:ext>
            </a:extLst>
          </p:cNvPr>
          <p:cNvSpPr/>
          <p:nvPr/>
        </p:nvSpPr>
        <p:spPr>
          <a:xfrm>
            <a:off x="7941125" y="1792195"/>
            <a:ext cx="2370962" cy="73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Efectividad</a:t>
            </a:r>
            <a:endParaRPr lang="en-US" sz="20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283C83-B5F0-44AD-A023-B5615CD16CBF}"/>
              </a:ext>
            </a:extLst>
          </p:cNvPr>
          <p:cNvSpPr/>
          <p:nvPr/>
        </p:nvSpPr>
        <p:spPr>
          <a:xfrm>
            <a:off x="2296103" y="2993750"/>
            <a:ext cx="2370962" cy="73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8000"/>
                </a:solidFill>
                <a:latin typeface="Cambria" panose="02040503050406030204" pitchFamily="18" charset="0"/>
              </a:rPr>
              <a:t>Calidad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E4C3D8B-438C-4675-A52E-D9A09E87D326}"/>
              </a:ext>
            </a:extLst>
          </p:cNvPr>
          <p:cNvSpPr/>
          <p:nvPr/>
        </p:nvSpPr>
        <p:spPr>
          <a:xfrm>
            <a:off x="33070" y="5394805"/>
            <a:ext cx="4364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ambria" panose="02040503050406030204" pitchFamily="18" charset="0"/>
              </a:rPr>
              <a:t>Fuente: Adaptación de </a:t>
            </a:r>
            <a:r>
              <a:rPr lang="es-ES" dirty="0" err="1">
                <a:latin typeface="Cambria" panose="02040503050406030204" pitchFamily="18" charset="0"/>
              </a:rPr>
              <a:t>Bonnefoy</a:t>
            </a:r>
            <a:r>
              <a:rPr lang="es-ES" dirty="0">
                <a:latin typeface="Cambria" panose="02040503050406030204" pitchFamily="18" charset="0"/>
              </a:rPr>
              <a:t>, J. &amp; Armijo, M. (2005). </a:t>
            </a:r>
            <a:r>
              <a:rPr lang="es-ES" i="1" dirty="0">
                <a:latin typeface="Cambria" panose="02040503050406030204" pitchFamily="18" charset="0"/>
              </a:rPr>
              <a:t>Indicadores de desempeño en el sector público </a:t>
            </a:r>
            <a:r>
              <a:rPr lang="es-ES" dirty="0">
                <a:latin typeface="Cambria" panose="02040503050406030204" pitchFamily="18" charset="0"/>
              </a:rPr>
              <a:t>(Serie Manuales </a:t>
            </a:r>
            <a:r>
              <a:rPr lang="es-ES" dirty="0" err="1">
                <a:latin typeface="Cambria" panose="02040503050406030204" pitchFamily="18" charset="0"/>
              </a:rPr>
              <a:t>Nº</a:t>
            </a:r>
            <a:r>
              <a:rPr lang="es-ES" dirty="0">
                <a:latin typeface="Cambria" panose="02040503050406030204" pitchFamily="18" charset="0"/>
              </a:rPr>
              <a:t> 45). Santiago: ILPES-CEPAL. </a:t>
            </a:r>
          </a:p>
        </p:txBody>
      </p:sp>
    </p:spTree>
    <p:extLst>
      <p:ext uri="{BB962C8B-B14F-4D97-AF65-F5344CB8AC3E}">
        <p14:creationId xmlns:p14="http://schemas.microsoft.com/office/powerpoint/2010/main" val="149784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5285</TotalTime>
  <Words>1886</Words>
  <Application>Microsoft Office PowerPoint</Application>
  <PresentationFormat>Widescreen</PresentationFormat>
  <Paragraphs>230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(Headings)</vt:lpstr>
      <vt:lpstr>Calibri Light</vt:lpstr>
      <vt:lpstr>Cambria</vt:lpstr>
      <vt:lpstr>Times New Roman</vt:lpstr>
      <vt:lpstr>Wingdings</vt:lpstr>
      <vt:lpstr>Office Theme</vt:lpstr>
      <vt:lpstr>PowerPoint Presentation</vt:lpstr>
      <vt:lpstr>Agenda</vt:lpstr>
      <vt:lpstr>Gestión del desempeño</vt:lpstr>
      <vt:lpstr>New Public Management (Hood, 1991)</vt:lpstr>
      <vt:lpstr>Indicadores de desempeño y cadena de resultados</vt:lpstr>
      <vt:lpstr>Ámbitos y dimensiones del desempeño</vt:lpstr>
      <vt:lpstr>PowerPoint Presentation</vt:lpstr>
      <vt:lpstr>Dimensiones del desempeño</vt:lpstr>
      <vt:lpstr>PowerPoint Presentation</vt:lpstr>
      <vt:lpstr>¿Ha funcionado este enfoque?</vt:lpstr>
      <vt:lpstr>Efectos del PMG en el Estado de Chile</vt:lpstr>
      <vt:lpstr>Efectos del PMG en el Estado de Chile</vt:lpstr>
      <vt:lpstr>100% de los servicios públicos en Chile han cumplido sus CDC desde 2014</vt:lpstr>
      <vt:lpstr>¿Para qué monitorear y evaluar en el sector público?</vt:lpstr>
      <vt:lpstr>¿Qué ocurre cuando cambia la naturaleza de los problemas a resolver?</vt:lpstr>
      <vt:lpstr>Wicked problems</vt:lpstr>
      <vt:lpstr>Enfoque de sistemas para abordar wicked problems</vt:lpstr>
      <vt:lpstr>Desafíos para gestionar su desempeño en el Estado (1)</vt:lpstr>
      <vt:lpstr>PowerPoint Presentation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Rodrigo Berner</dc:creator>
  <cp:lastModifiedBy>Javier</cp:lastModifiedBy>
  <cp:revision>354</cp:revision>
  <dcterms:created xsi:type="dcterms:W3CDTF">2017-03-02T16:09:28Z</dcterms:created>
  <dcterms:modified xsi:type="dcterms:W3CDTF">2019-06-27T12:13:33Z</dcterms:modified>
</cp:coreProperties>
</file>