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70" r:id="rId2"/>
    <p:sldId id="271" r:id="rId3"/>
    <p:sldId id="272" r:id="rId4"/>
    <p:sldId id="273" r:id="rId5"/>
    <p:sldId id="264" r:id="rId6"/>
    <p:sldId id="265" r:id="rId7"/>
    <p:sldId id="266" r:id="rId8"/>
    <p:sldId id="267" r:id="rId9"/>
    <p:sldId id="256" r:id="rId10"/>
    <p:sldId id="274" r:id="rId11"/>
    <p:sldId id="275" r:id="rId12"/>
    <p:sldId id="276" r:id="rId13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3"/>
  </p:normalViewPr>
  <p:slideViewPr>
    <p:cSldViewPr snapToGrid="0" snapToObjects="1">
      <p:cViewPr varScale="1">
        <p:scale>
          <a:sx n="119" d="100"/>
          <a:sy n="119" d="100"/>
        </p:scale>
        <p:origin x="3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5" d="100"/>
          <a:sy n="95" d="100"/>
        </p:scale>
        <p:origin x="372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DDA625-3D5A-D345-BFC8-2CC988B3EAD6}" type="datetimeFigureOut">
              <a:rPr lang="es-ES_tradnl" smtClean="0"/>
              <a:t>12/8/18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9471CB-56C5-D144-9167-E4BFAAC2C453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67215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471CB-56C5-D144-9167-E4BFAAC2C453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48767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471CB-56C5-D144-9167-E4BFAAC2C453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93144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2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altLang="x-none"/>
          </a:p>
        </p:txBody>
      </p:sp>
      <p:sp>
        <p:nvSpPr>
          <p:cNvPr id="30723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E00E74-59BA-394F-A4F6-4E2541878F3A}" type="slidenum">
              <a:rPr lang="es-ES_tradnl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s-ES_tradnl" altLang="x-none"/>
          </a:p>
        </p:txBody>
      </p:sp>
    </p:spTree>
    <p:extLst>
      <p:ext uri="{BB962C8B-B14F-4D97-AF65-F5344CB8AC3E}">
        <p14:creationId xmlns:p14="http://schemas.microsoft.com/office/powerpoint/2010/main" val="9569039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b="1" dirty="0" smtClean="0"/>
              <a:t>BUENOS DIAS ... </a:t>
            </a:r>
          </a:p>
          <a:p>
            <a:endParaRPr lang="es-ES_tradnl" b="1" dirty="0" smtClean="0"/>
          </a:p>
          <a:p>
            <a:pPr algn="just"/>
            <a:endParaRPr lang="es-ES_tradnl" sz="1400" b="1" dirty="0"/>
          </a:p>
          <a:p>
            <a:pPr algn="just"/>
            <a:endParaRPr lang="es-ES_tradnl" sz="1400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471CB-56C5-D144-9167-E4BFAAC2C453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39224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471CB-56C5-D144-9167-E4BFAAC2C453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3472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471CB-56C5-D144-9167-E4BFAAC2C453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23531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471CB-56C5-D144-9167-E4BFAAC2C453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27065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471CB-56C5-D144-9167-E4BFAAC2C453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45110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471CB-56C5-D144-9167-E4BFAAC2C453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0819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471CB-56C5-D144-9167-E4BFAAC2C453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01489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471CB-56C5-D144-9167-E4BFAAC2C453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893995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471CB-56C5-D144-9167-E4BFAAC2C453}" type="slidenum">
              <a:rPr lang="es-ES_tradnl" smtClean="0"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14052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B7B8B-3924-2143-A59F-F7FA66458675}" type="datetimeFigureOut">
              <a:rPr lang="es-ES_tradnl" smtClean="0"/>
              <a:t>12/8/18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4C0BC-3E92-474E-913F-DCE8D807ED6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94652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B7B8B-3924-2143-A59F-F7FA66458675}" type="datetimeFigureOut">
              <a:rPr lang="es-ES_tradnl" smtClean="0"/>
              <a:t>12/8/18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4C0BC-3E92-474E-913F-DCE8D807ED6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30359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B7B8B-3924-2143-A59F-F7FA66458675}" type="datetimeFigureOut">
              <a:rPr lang="es-ES_tradnl" smtClean="0"/>
              <a:t>12/8/18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4C0BC-3E92-474E-913F-DCE8D807ED6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27997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B7B8B-3924-2143-A59F-F7FA66458675}" type="datetimeFigureOut">
              <a:rPr lang="es-ES_tradnl" smtClean="0"/>
              <a:t>12/8/18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4C0BC-3E92-474E-913F-DCE8D807ED6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05126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B7B8B-3924-2143-A59F-F7FA66458675}" type="datetimeFigureOut">
              <a:rPr lang="es-ES_tradnl" smtClean="0"/>
              <a:t>12/8/18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4C0BC-3E92-474E-913F-DCE8D807ED6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59770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B7B8B-3924-2143-A59F-F7FA66458675}" type="datetimeFigureOut">
              <a:rPr lang="es-ES_tradnl" smtClean="0"/>
              <a:t>12/8/18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4C0BC-3E92-474E-913F-DCE8D807ED6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91959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B7B8B-3924-2143-A59F-F7FA66458675}" type="datetimeFigureOut">
              <a:rPr lang="es-ES_tradnl" smtClean="0"/>
              <a:t>12/8/18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4C0BC-3E92-474E-913F-DCE8D807ED6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0047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B7B8B-3924-2143-A59F-F7FA66458675}" type="datetimeFigureOut">
              <a:rPr lang="es-ES_tradnl" smtClean="0"/>
              <a:t>12/8/18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4C0BC-3E92-474E-913F-DCE8D807ED6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0060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B7B8B-3924-2143-A59F-F7FA66458675}" type="datetimeFigureOut">
              <a:rPr lang="es-ES_tradnl" smtClean="0"/>
              <a:t>12/8/18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4C0BC-3E92-474E-913F-DCE8D807ED6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41968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B7B8B-3924-2143-A59F-F7FA66458675}" type="datetimeFigureOut">
              <a:rPr lang="es-ES_tradnl" smtClean="0"/>
              <a:t>12/8/18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4C0BC-3E92-474E-913F-DCE8D807ED6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80732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B7B8B-3924-2143-A59F-F7FA66458675}" type="datetimeFigureOut">
              <a:rPr lang="es-ES_tradnl" smtClean="0"/>
              <a:t>12/8/18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4C0BC-3E92-474E-913F-DCE8D807ED6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22879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B7B8B-3924-2143-A59F-F7FA66458675}" type="datetimeFigureOut">
              <a:rPr lang="es-ES_tradnl" smtClean="0"/>
              <a:t>12/8/18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4C0BC-3E92-474E-913F-DCE8D807ED6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45945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6" Type="http://schemas.openxmlformats.org/officeDocument/2006/relationships/image" Target="../media/image9.tiff"/><Relationship Id="rId7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5" Type="http://schemas.openxmlformats.org/officeDocument/2006/relationships/image" Target="../media/image13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5.tiff"/><Relationship Id="rId5" Type="http://schemas.openxmlformats.org/officeDocument/2006/relationships/image" Target="../media/image15.tiff"/><Relationship Id="rId6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63850" y="80125"/>
            <a:ext cx="9144000" cy="1651856"/>
          </a:xfrm>
        </p:spPr>
        <p:txBody>
          <a:bodyPr>
            <a:normAutofit fontScale="90000"/>
          </a:bodyPr>
          <a:lstStyle/>
          <a:p>
            <a:r>
              <a:rPr lang="es-ES_tradnl" sz="4400" b="1" i="1" dirty="0" smtClean="0">
                <a:solidFill>
                  <a:schemeClr val="accent1">
                    <a:lumMod val="50000"/>
                  </a:schemeClr>
                </a:solidFill>
              </a:rPr>
              <a:t>AUTONOMÍA LIMITADA</a:t>
            </a:r>
            <a:r>
              <a:rPr lang="es-ES_tradnl" sz="4400" b="1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r>
              <a:rPr lang="es-ES_tradnl" sz="4400" b="1" i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s-ES_tradnl" sz="4400" b="1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ES_tradnl" sz="3600" b="1" dirty="0">
                <a:solidFill>
                  <a:schemeClr val="accent1">
                    <a:lumMod val="50000"/>
                  </a:schemeClr>
                </a:solidFill>
              </a:rPr>
              <a:t>D</a:t>
            </a:r>
            <a:r>
              <a:rPr lang="es-ES_tradnl" sz="3600" b="1" dirty="0" smtClean="0">
                <a:solidFill>
                  <a:schemeClr val="accent1">
                    <a:lumMod val="50000"/>
                  </a:schemeClr>
                </a:solidFill>
              </a:rPr>
              <a:t>istorsiones sociales que restringen la agencia de los equipos psicosociales</a:t>
            </a:r>
            <a:endParaRPr lang="es-ES_tradnl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617336" y="5802076"/>
            <a:ext cx="1871830" cy="88918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s-ES_tradnl" sz="1400" b="1" dirty="0" smtClean="0">
                <a:solidFill>
                  <a:schemeClr val="accent1">
                    <a:lumMod val="75000"/>
                  </a:schemeClr>
                </a:solidFill>
              </a:rPr>
              <a:t>Dra. Adriana </a:t>
            </a:r>
            <a:r>
              <a:rPr lang="es-ES_tradnl" sz="1400" b="1" dirty="0" err="1" smtClean="0">
                <a:solidFill>
                  <a:schemeClr val="accent1">
                    <a:lumMod val="75000"/>
                  </a:schemeClr>
                </a:solidFill>
              </a:rPr>
              <a:t>Kaulino</a:t>
            </a:r>
            <a:endParaRPr lang="es-ES_tradnl" sz="1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s-ES_tradnl" sz="1400" b="1" dirty="0" smtClean="0">
                <a:solidFill>
                  <a:schemeClr val="accent1">
                    <a:lumMod val="75000"/>
                  </a:schemeClr>
                </a:solidFill>
              </a:rPr>
              <a:t>Facultad de Psicología</a:t>
            </a:r>
          </a:p>
          <a:p>
            <a:pPr>
              <a:lnSpc>
                <a:spcPct val="120000"/>
              </a:lnSpc>
            </a:pPr>
            <a:r>
              <a:rPr lang="es-ES_tradnl" sz="1400" b="1" dirty="0" smtClean="0">
                <a:solidFill>
                  <a:schemeClr val="accent1">
                    <a:lumMod val="75000"/>
                  </a:schemeClr>
                </a:solidFill>
              </a:rPr>
              <a:t>Universidad Diego Portales</a:t>
            </a:r>
          </a:p>
          <a:p>
            <a:pPr algn="r"/>
            <a:endParaRPr lang="es-ES_tradnl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176" y="1992076"/>
            <a:ext cx="2476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5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/>
          <p:cNvSpPr txBox="1"/>
          <p:nvPr/>
        </p:nvSpPr>
        <p:spPr>
          <a:xfrm>
            <a:off x="451821" y="42492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845" y="460339"/>
            <a:ext cx="1405175" cy="69386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985" y="26001"/>
            <a:ext cx="929612" cy="65621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160856" y="121785"/>
            <a:ext cx="1003114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b="1" dirty="0" smtClean="0"/>
              <a:t>PROTOTIPO CONCEPTUAL PARA OBSERVAR LAS DISTORSIONES SOCIALES QUE LIMITAN LA AUTONOMÍA</a:t>
            </a:r>
          </a:p>
          <a:p>
            <a:pPr algn="ctr"/>
            <a:r>
              <a:rPr lang="es-ES_tradnl" sz="2000" b="1" dirty="0" smtClean="0"/>
              <a:t>TEORÍAS PSICOLÓGICAS DE LA DEPRESIÓN + TEORÍA SOCIAL DE HABERMAS </a:t>
            </a:r>
            <a:endParaRPr lang="es-ES_tradnl" sz="2000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4066391" y="21515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0420598"/>
              </p:ext>
            </p:extLst>
          </p:nvPr>
        </p:nvGraphicFramePr>
        <p:xfrm>
          <a:off x="280189" y="1353671"/>
          <a:ext cx="11579285" cy="5791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75268"/>
                <a:gridCol w="1232295"/>
                <a:gridCol w="2036218"/>
                <a:gridCol w="1638384"/>
                <a:gridCol w="1521179"/>
                <a:gridCol w="1637557"/>
                <a:gridCol w="1638384"/>
              </a:tblGrid>
              <a:tr h="8691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8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PSICOLOGÍA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 FENOMENOLOGÍA SINTOMATOLOGÍA</a:t>
                      </a:r>
                      <a:endParaRPr lang="es-ES_tradnl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_tradnl" sz="1200" dirty="0">
                        <a:effectLst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8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INSEGURIDAD</a:t>
                      </a:r>
                      <a:endParaRPr lang="es-ES_tradnl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_tradnl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_tradnl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8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DESMOTIVACIÓN</a:t>
                      </a:r>
                      <a:endParaRPr lang="es-ES_tradnl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_tradnl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_tradnl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8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NEGATIVISMO</a:t>
                      </a:r>
                      <a:endParaRPr lang="es-ES_tradnl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_tradnl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_tradnl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8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AUTO-REPROCHE</a:t>
                      </a:r>
                      <a:endParaRPr lang="es-ES_tradnl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_tradnl" sz="1200" dirty="0">
                        <a:effectLst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8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PÉRDIDA </a:t>
                      </a:r>
                      <a:r>
                        <a:rPr lang="es-ES" sz="1200" dirty="0">
                          <a:effectLst/>
                        </a:rPr>
                        <a:t>DE CONTROL SOBRE LAS INTERACCIONES</a:t>
                      </a:r>
                      <a:endParaRPr lang="es-ES_tradnl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8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_tradnl" sz="1200" dirty="0">
                        <a:effectLst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8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PÉRDIDA </a:t>
                      </a:r>
                      <a:r>
                        <a:rPr lang="es-ES" sz="1200" dirty="0">
                          <a:effectLst/>
                        </a:rPr>
                        <a:t>DE CONTROL </a:t>
                      </a:r>
                      <a:r>
                        <a:rPr lang="es-ES" sz="1200" dirty="0" smtClean="0">
                          <a:effectLst/>
                        </a:rPr>
                        <a:t>SOBRE </a:t>
                      </a:r>
                      <a:r>
                        <a:rPr lang="es-ES" sz="1200" dirty="0">
                          <a:effectLst/>
                        </a:rPr>
                        <a:t>EL ENTORNO</a:t>
                      </a:r>
                      <a:endParaRPr lang="es-ES_tradnl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S_tradnl" sz="1200" dirty="0">
                        <a:effectLst/>
                      </a:endParaRPr>
                    </a:p>
                  </a:txBody>
                  <a:tcPr marL="68583" marR="68583" marT="0" marB="0"/>
                </a:tc>
              </a:tr>
              <a:tr h="231761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800" dirty="0" smtClean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 smtClean="0">
                          <a:effectLst/>
                        </a:rPr>
                        <a:t>TEORÍA SOCIAL HABERMASIANA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dirty="0" smtClean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dirty="0" smtClean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 smtClean="0">
                          <a:effectLst/>
                        </a:rPr>
                        <a:t> DISTORSIONES DE LOS SISTEMAS, ACTOS COMUNICATIVOS Y DEL MUNDO DE LA VIDA </a:t>
                      </a:r>
                      <a:endParaRPr lang="es-ES_tradnl" sz="1200" dirty="0" smtClean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_tradnl" sz="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1000" b="1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1" smtClean="0">
                          <a:effectLst/>
                        </a:rPr>
                        <a:t>DISTORSIONES DE LOS SISTEMAS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000" b="1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1" smtClean="0">
                          <a:effectLst/>
                        </a:rPr>
                        <a:t>COMPLEJIDAD </a:t>
                      </a:r>
                      <a:r>
                        <a:rPr lang="es-ES" sz="1000" b="1" dirty="0">
                          <a:effectLst/>
                        </a:rPr>
                        <a:t>EXCESIVA </a:t>
                      </a:r>
                      <a:r>
                        <a:rPr lang="es-ES" sz="1000" b="1">
                          <a:effectLst/>
                        </a:rPr>
                        <a:t>y/o </a:t>
                      </a:r>
                      <a:r>
                        <a:rPr lang="es-ES" sz="1000" b="1" smtClean="0">
                          <a:effectLst/>
                        </a:rPr>
                        <a:t>FALTA DE TRANSPARENCIA DE </a:t>
                      </a:r>
                      <a:r>
                        <a:rPr lang="es-ES" sz="1000" b="1">
                          <a:effectLst/>
                        </a:rPr>
                        <a:t>LOS </a:t>
                      </a:r>
                      <a:r>
                        <a:rPr lang="es-ES" sz="1000" b="1" smtClean="0">
                          <a:effectLst/>
                        </a:rPr>
                        <a:t>SISTEMAS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000" b="1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_tradnl" sz="1000" b="1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1" smtClean="0">
                          <a:effectLst/>
                        </a:rPr>
                        <a:t>Pérdida </a:t>
                      </a:r>
                      <a:r>
                        <a:rPr lang="es-ES" sz="1000" b="1">
                          <a:effectLst/>
                        </a:rPr>
                        <a:t>de </a:t>
                      </a:r>
                      <a:r>
                        <a:rPr lang="es-ES" sz="1000" b="1" smtClean="0">
                          <a:effectLst/>
                        </a:rPr>
                        <a:t>credibilidad y</a:t>
                      </a:r>
                      <a:r>
                        <a:rPr lang="es-ES" sz="1000" b="1" baseline="0" smtClean="0">
                          <a:effectLst/>
                        </a:rPr>
                        <a:t> suspicacia hacia los sistemas</a:t>
                      </a:r>
                      <a:endParaRPr lang="es-ES_tradnl" sz="1000" b="1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1">
                          <a:effectLst/>
                        </a:rPr>
                        <a:t> </a:t>
                      </a:r>
                      <a:endParaRPr lang="es-ES_tradnl" sz="1000" b="1" dirty="0">
                        <a:effectLst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000" b="1" dirty="0" smtClean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b="1" dirty="0" smtClean="0">
                          <a:effectLst/>
                        </a:rPr>
                        <a:t>DISTORSIONES DE LOS ACTOS COMUNICATIVOS</a:t>
                      </a:r>
                      <a:endParaRPr lang="es-ES_tradnl" sz="10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0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0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effectLst/>
                        </a:rPr>
                        <a:t>DEFICIT COMUNICATIVO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0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0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0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0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effectLst/>
                        </a:rPr>
                        <a:t>Estigmatización y/o ausencia de</a:t>
                      </a:r>
                      <a:r>
                        <a:rPr lang="es-ES" sz="1000" b="1" baseline="0" dirty="0" smtClean="0">
                          <a:effectLst/>
                        </a:rPr>
                        <a:t> </a:t>
                      </a:r>
                      <a:r>
                        <a:rPr lang="es-ES" sz="1000" b="1" dirty="0" smtClean="0">
                          <a:effectLst/>
                        </a:rPr>
                        <a:t>conocimiento </a:t>
                      </a:r>
                      <a:r>
                        <a:rPr lang="es-ES" sz="1000" b="1" dirty="0">
                          <a:effectLst/>
                        </a:rPr>
                        <a:t>significativo y/o de adecuada competencia </a:t>
                      </a:r>
                      <a:r>
                        <a:rPr lang="es-ES" sz="1000" b="1" dirty="0" smtClean="0">
                          <a:effectLst/>
                        </a:rPr>
                        <a:t>argumentativa para participar de la construcción del mundo social</a:t>
                      </a:r>
                      <a:endParaRPr lang="es-ES_tradnl" sz="1000" b="1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</a:rPr>
                        <a:t> </a:t>
                      </a:r>
                      <a:endParaRPr lang="es-ES_tradnl" sz="1000" b="1" dirty="0">
                        <a:effectLst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1000" b="1" dirty="0" smtClean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b="1" dirty="0" smtClean="0">
                          <a:effectLst/>
                        </a:rPr>
                        <a:t>DISTORSIONES DEL MUNDO DE LA VIDA</a:t>
                      </a:r>
                      <a:endParaRPr lang="es-ES_tradnl" sz="10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0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0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effectLst/>
                        </a:rPr>
                        <a:t>MDV </a:t>
                      </a:r>
                      <a:r>
                        <a:rPr lang="es-ES" sz="1000" b="1" dirty="0">
                          <a:effectLst/>
                        </a:rPr>
                        <a:t>FALLIDO </a:t>
                      </a:r>
                      <a:endParaRPr lang="es-ES" sz="10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_tradnl" sz="1000" b="1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0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0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0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effectLst/>
                        </a:rPr>
                        <a:t>Experiencia frecuente de fracasos </a:t>
                      </a:r>
                      <a:r>
                        <a:rPr lang="es-ES" sz="1000" b="1" dirty="0">
                          <a:effectLst/>
                        </a:rPr>
                        <a:t>en lograr metas </a:t>
                      </a:r>
                      <a:r>
                        <a:rPr lang="es-ES" sz="1000" b="1" dirty="0" smtClean="0">
                          <a:effectLst/>
                        </a:rPr>
                        <a:t>debido a condiciones </a:t>
                      </a:r>
                      <a:r>
                        <a:rPr lang="es-ES" sz="1000" b="1" dirty="0">
                          <a:effectLst/>
                        </a:rPr>
                        <a:t>naturales y/o sociales </a:t>
                      </a:r>
                      <a:endParaRPr lang="es-ES" sz="10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_tradnl" sz="1000" dirty="0">
                        <a:effectLst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000" dirty="0" smtClean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b="1" dirty="0" smtClean="0">
                          <a:effectLst/>
                        </a:rPr>
                        <a:t>DISTORSIONES DEL MUNDO DE LA VIDA</a:t>
                      </a:r>
                      <a:endParaRPr lang="es-ES_tradnl" sz="1000" b="1" dirty="0" smtClean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0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0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effectLst/>
                        </a:rPr>
                        <a:t>MDV </a:t>
                      </a:r>
                      <a:r>
                        <a:rPr lang="es-ES" sz="1000" b="1" dirty="0">
                          <a:effectLst/>
                        </a:rPr>
                        <a:t>FUNCIONALMENTE </a:t>
                      </a:r>
                      <a:r>
                        <a:rPr lang="es-ES" sz="1000" b="1" dirty="0" smtClean="0">
                          <a:effectLst/>
                        </a:rPr>
                        <a:t>DIFERENCIADO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_tradnl" sz="1000" b="1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0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0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effectLst/>
                        </a:rPr>
                        <a:t>El </a:t>
                      </a:r>
                      <a:r>
                        <a:rPr lang="es-ES" sz="1000" b="1" dirty="0">
                          <a:effectLst/>
                        </a:rPr>
                        <a:t>fracaso es interpretado como resultado de las fallas de los actores (falla de su deber y/o de su experticia)</a:t>
                      </a:r>
                      <a:endParaRPr lang="es-ES_tradnl" sz="1000" b="1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</a:rPr>
                        <a:t> </a:t>
                      </a:r>
                      <a:endParaRPr lang="es-ES_tradnl" sz="1000" b="1" dirty="0">
                        <a:effectLst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1000" b="1" dirty="0" smtClean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b="1" dirty="0" smtClean="0">
                          <a:effectLst/>
                        </a:rPr>
                        <a:t>DISTORSIONES DE</a:t>
                      </a:r>
                      <a:r>
                        <a:rPr lang="es-ES" sz="1000" b="1" baseline="0" dirty="0" smtClean="0">
                          <a:effectLst/>
                        </a:rPr>
                        <a:t> LOS </a:t>
                      </a:r>
                      <a:r>
                        <a:rPr lang="es-ES" sz="1000" b="1" dirty="0" smtClean="0">
                          <a:effectLst/>
                        </a:rPr>
                        <a:t>ACTOS COMUNICATIVOS</a:t>
                      </a:r>
                      <a:endParaRPr lang="es-ES_tradnl" sz="1000" b="1" dirty="0" smtClean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0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0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effectLst/>
                        </a:rPr>
                        <a:t>VIOLACIÓN </a:t>
                      </a:r>
                      <a:r>
                        <a:rPr lang="es-ES" sz="1000" b="1" dirty="0">
                          <a:effectLst/>
                        </a:rPr>
                        <a:t>DE LAS PRETENSIONES DE VALIDEZ </a:t>
                      </a:r>
                      <a:endParaRPr lang="es-ES" sz="10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0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0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0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effectLst/>
                        </a:rPr>
                        <a:t>Las opiniones/acciones de los otros (autoridad, organizaciones, expertos, instituciones) </a:t>
                      </a:r>
                      <a:r>
                        <a:rPr lang="es-ES" sz="1000" b="1" dirty="0">
                          <a:effectLst/>
                        </a:rPr>
                        <a:t>son mantenidas sin </a:t>
                      </a:r>
                      <a:r>
                        <a:rPr lang="es-ES" sz="1000" b="1" dirty="0" smtClean="0">
                          <a:effectLst/>
                        </a:rPr>
                        <a:t>justificación</a:t>
                      </a:r>
                      <a:endParaRPr lang="es-ES_tradnl" sz="1000" b="1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S_tradnl" sz="1000" dirty="0">
                        <a:effectLst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1000" b="1" dirty="0" smtClean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b="1" dirty="0" smtClean="0">
                          <a:effectLst/>
                        </a:rPr>
                        <a:t>DISTORSIONES DE LOS ACTOS COMUNICATIVOS Y DEL MDV</a:t>
                      </a:r>
                      <a:endParaRPr lang="es-ES_tradnl" sz="1000" b="1" dirty="0" smtClean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000" b="1" dirty="0" smtClean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b="1" dirty="0" smtClean="0">
                          <a:effectLst/>
                        </a:rPr>
                        <a:t>ACCIÓN COMUNICATIVA EXCLUYENTE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1" baseline="0" dirty="0" smtClean="0">
                          <a:effectLst/>
                        </a:rPr>
                        <a:t>Y DOMINIO DEL SABER DE LOS EXPERTOS</a:t>
                      </a:r>
                      <a:endParaRPr lang="es-ES" sz="1000" b="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0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effectLst/>
                        </a:rPr>
                        <a:t>Exclusión o indiferencia respecto del valor de la participación de determinados integrantes del</a:t>
                      </a:r>
                      <a:r>
                        <a:rPr lang="es-ES" sz="1000" b="1" baseline="0" dirty="0" smtClean="0">
                          <a:effectLst/>
                        </a:rPr>
                        <a:t> mundo social</a:t>
                      </a:r>
                      <a:endParaRPr lang="es-ES_tradnl" sz="1000" dirty="0">
                        <a:effectLst/>
                      </a:endParaRPr>
                    </a:p>
                  </a:txBody>
                  <a:tcPr marL="68583" marR="68583" marT="0" marB="0"/>
                </a:tc>
              </a:tr>
              <a:tr h="23176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_tradnl" sz="1200" dirty="0" smtClean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INTEGRACIÓN CONDICIONES SOCIALES Y EXPERIENCIA</a:t>
                      </a:r>
                      <a:r>
                        <a:rPr lang="es-ES_tradnl" sz="1200" baseline="0" dirty="0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PSICOLÓGICA</a:t>
                      </a:r>
                      <a:endParaRPr lang="es-ES_tradnl" sz="1200" dirty="0" smtClean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_tradnl" sz="1200" dirty="0" smtClean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_tradnl" sz="1200" dirty="0" smtClean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SEÑALES DE LIMITACIÓN DE LA AUTONOMÍA Y AGENCIA</a:t>
                      </a:r>
                      <a:endParaRPr lang="es-ES_tradnl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1000" b="1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1" smtClean="0">
                          <a:effectLst/>
                        </a:rPr>
                        <a:t>PÉRDIDA DE CONFIANZA EN LOS SISTEMAS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000" b="1" baseline="0" smtClean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1" baseline="0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Las personas pierden la confianza en los sistemas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000" b="1" baseline="0" smtClean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1" baseline="0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Señal = inseguridad</a:t>
                      </a:r>
                      <a:endParaRPr lang="es-ES_tradnl" sz="1000" b="1" smtClean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_tradnl" sz="1000" b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10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effectLst/>
                        </a:rPr>
                        <a:t>ACCIÓN COMUNICATIVA INCOMPETENTE</a:t>
                      </a:r>
                      <a:endParaRPr lang="es-ES_tradnl" sz="10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</a:rPr>
                        <a:t> </a:t>
                      </a:r>
                      <a:endParaRPr lang="es-ES" sz="10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0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effectLst/>
                        </a:rPr>
                        <a:t>Las personas son excluidas de la posibilidad de influir en otros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0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effectLst/>
                        </a:rPr>
                        <a:t>Señal =  falta de motivación</a:t>
                      </a:r>
                      <a:endParaRPr lang="es-ES_tradnl" sz="1000" b="1" dirty="0" smtClean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10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effectLst/>
                        </a:rPr>
                        <a:t>MUNDO DE LA VIDA EN PELIGRO</a:t>
                      </a:r>
                      <a:endParaRPr lang="es-ES_tradnl" sz="1000" b="0" dirty="0" smtClean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_tradnl" sz="1000" b="1" dirty="0" smtClean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00" b="1" dirty="0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Las personas </a:t>
                      </a:r>
                      <a:r>
                        <a:rPr lang="es-ES_tradnl" sz="1000" b="1" baseline="0" dirty="0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experimentan el éxito de sus acciones como fortuito y toman medidas de precaución exageradas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_tradnl" sz="1000" b="1" baseline="0" dirty="0" smtClean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00" b="1" baseline="0" dirty="0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Señal =  negativismo respecto del futuro y del mundo</a:t>
                      </a:r>
                      <a:endParaRPr lang="es-ES" sz="10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000" b="1" dirty="0" smtClean="0">
                        <a:effectLst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10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effectLst/>
                        </a:rPr>
                        <a:t>MORALIZACIÓN DEL MUNDO DE LA VIDA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000" b="1" dirty="0" smtClean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Las personas </a:t>
                      </a:r>
                      <a:r>
                        <a:rPr lang="es-ES" sz="1000" b="1" baseline="0" dirty="0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se responsabilizan por los fracasos en lograr metas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000" b="1" baseline="0" dirty="0" smtClean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000" b="1" baseline="0" dirty="0" smtClean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000" b="1" baseline="0" dirty="0" smtClean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1" baseline="0" dirty="0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Señal = auto-reproche y auto-</a:t>
                      </a:r>
                      <a:r>
                        <a:rPr lang="es-ES" sz="1000" b="1" baseline="0" dirty="0" err="1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culpabilización</a:t>
                      </a:r>
                      <a:r>
                        <a:rPr lang="es-ES" sz="1000" b="1" baseline="0" dirty="0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por las fallas</a:t>
                      </a:r>
                      <a:endParaRPr lang="es-ES_tradnl" sz="1000" b="1" dirty="0" smtClean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_tradnl" sz="1000" b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10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effectLst/>
                        </a:rPr>
                        <a:t>ACCIÓN COMUNICATIVA INCOHERENTE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0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effectLst/>
                        </a:rPr>
                        <a:t>Las personas experimentan el mutuo entendimiento como una tarea imposible  </a:t>
                      </a:r>
                      <a:endParaRPr lang="es-ES_tradnl" sz="1000" b="1" dirty="0" smtClean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_tradnl" sz="1000" dirty="0" smtClean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_tradnl" sz="1000" b="1" dirty="0" smtClean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00" b="1" dirty="0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Señal = desesperanza</a:t>
                      </a:r>
                      <a:r>
                        <a:rPr lang="es-ES_tradnl" sz="1000" b="1" baseline="0" dirty="0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respecto al entendimiento mutuo</a:t>
                      </a:r>
                      <a:endParaRPr lang="es-ES_tradnl" sz="10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10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effectLst/>
                        </a:rPr>
                        <a:t>ACCIÓN COMUNICATIVA EXCLUYENTE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0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effectLst/>
                        </a:rPr>
                        <a:t>Las personas son excluidas de los actos de habla y su cooperación es rechazada</a:t>
                      </a:r>
                      <a:endParaRPr lang="es-ES_tradnl" sz="1000" b="1" dirty="0" smtClean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0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effectLst/>
                        </a:rPr>
                        <a:t>Señal= aislamiento de las interacciones por temor a fallar y/o a ser humillado y/o a ser excluido de la esfera pública por el rechazo del otro</a:t>
                      </a:r>
                      <a:endParaRPr lang="es-ES_tradnl" sz="10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effectLst/>
                        </a:rPr>
                        <a:t> </a:t>
                      </a:r>
                      <a:endParaRPr lang="es-ES_tradnl" sz="10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3" marR="6858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313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108913"/>
              </p:ext>
            </p:extLst>
          </p:nvPr>
        </p:nvGraphicFramePr>
        <p:xfrm>
          <a:off x="118335" y="830997"/>
          <a:ext cx="11959366" cy="5974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36822"/>
                <a:gridCol w="1272744"/>
                <a:gridCol w="2103056"/>
                <a:gridCol w="1692163"/>
                <a:gridCol w="1571110"/>
                <a:gridCol w="1691308"/>
                <a:gridCol w="1692163"/>
              </a:tblGrid>
              <a:tr h="8789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SEÑALES</a:t>
                      </a:r>
                      <a:r>
                        <a:rPr lang="es-ES" sz="1200" baseline="0" dirty="0" smtClean="0">
                          <a:effectLst/>
                        </a:rPr>
                        <a:t> DE REDUCCIÓN DE LA AGENCIA/AUTONOMÍA DE LOS EQUIPOS</a:t>
                      </a:r>
                      <a:endParaRPr lang="es-ES_tradnl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_tradnl" sz="1200" dirty="0">
                        <a:effectLst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INSEGURIDAD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200" dirty="0" smtClean="0">
                        <a:effectLst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DESMOTIVACIÓN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200" dirty="0" smtClean="0">
                        <a:effectLst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NEGATIVISMO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_tradnl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_tradnl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AUTO-REPROCHE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200" dirty="0" smtClean="0">
                        <a:effectLst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DESESPERANZA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200" dirty="0" smtClean="0">
                        <a:effectLst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AISLAMIENTO</a:t>
                      </a:r>
                      <a:endParaRPr lang="es-ES_tradnl" sz="1200" dirty="0">
                        <a:effectLst/>
                      </a:endParaRPr>
                    </a:p>
                  </a:txBody>
                  <a:tcPr marL="68586" marR="68586" marT="0" marB="0"/>
                </a:tc>
              </a:tr>
              <a:tr h="4187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14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4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4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</a:rPr>
                        <a:t>INDICADORES SAT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6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6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</a:rPr>
                        <a:t> </a:t>
                      </a:r>
                      <a:r>
                        <a:rPr lang="es-ES" sz="1400" dirty="0" smtClean="0">
                          <a:effectLst/>
                        </a:rPr>
                        <a:t>CONSTRUIDOS</a:t>
                      </a:r>
                      <a:r>
                        <a:rPr lang="es-ES" sz="1400" baseline="0" dirty="0" smtClean="0">
                          <a:effectLst/>
                        </a:rPr>
                        <a:t> DESDE LAS</a:t>
                      </a:r>
                      <a:endParaRPr lang="es-ES" sz="14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FALLAS DE LOS SISTEMAS</a:t>
                      </a:r>
                      <a:r>
                        <a:rPr lang="es-ES" sz="1400" baseline="0" dirty="0" smtClean="0">
                          <a:effectLst/>
                        </a:rPr>
                        <a:t> Y PROGRAMAS SOCIALES</a:t>
                      </a:r>
                      <a:endParaRPr lang="es-ES_tradnl" sz="1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12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200" b="1" baseline="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 baseline="0" dirty="0" smtClean="0">
                          <a:effectLst/>
                        </a:rPr>
                        <a:t>TRANSPARENCIA Y CREDIBILIDAD DE LOS SISTEMAS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200" b="1" baseline="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200" b="1" baseline="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200" b="1" baseline="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 baseline="0" dirty="0" smtClean="0">
                          <a:effectLst/>
                        </a:rPr>
                        <a:t> </a:t>
                      </a:r>
                      <a:r>
                        <a:rPr lang="es-ES" sz="1200" b="1" baseline="0" dirty="0" smtClean="0">
                          <a:solidFill>
                            <a:srgbClr val="FF0000"/>
                          </a:solidFill>
                          <a:effectLst/>
                        </a:rPr>
                        <a:t>COORDINACIÓN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200" b="1" baseline="0" dirty="0" smtClean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 baseline="0" dirty="0" smtClean="0">
                          <a:solidFill>
                            <a:srgbClr val="FF0000"/>
                          </a:solidFill>
                          <a:effectLst/>
                        </a:rPr>
                        <a:t>CRITERIOS DE TOMA DE DECISIONES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200" b="1" baseline="0" dirty="0" smtClean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 baseline="0" dirty="0" smtClean="0">
                          <a:solidFill>
                            <a:srgbClr val="FF0000"/>
                          </a:solidFill>
                          <a:effectLst/>
                        </a:rPr>
                        <a:t>SENTIDO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 baseline="0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 baseline="0" dirty="0" smtClean="0">
                          <a:solidFill>
                            <a:srgbClr val="FF0000"/>
                          </a:solidFill>
                          <a:effectLst/>
                        </a:rPr>
                        <a:t>ENTREGA DE CONDICIONES MATERIALES E INMATERIALES DE OPERACIÓN </a:t>
                      </a:r>
                      <a:endParaRPr lang="es-ES_tradnl" sz="1200" b="1" dirty="0" smtClean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12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2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effectLst/>
                        </a:rPr>
                        <a:t>DEFICIT COMUNICATIVO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2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2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2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2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2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2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solidFill>
                            <a:srgbClr val="FF0000"/>
                          </a:solidFill>
                          <a:effectLst/>
                        </a:rPr>
                        <a:t>LAS INSTANCIAS RESPONSABLES POR EL DISEÑO Y CONTROL DE LAS PP Y LOS PROGRAMAS NO TOMAN</a:t>
                      </a:r>
                      <a:r>
                        <a:rPr lang="es-ES" sz="1200" b="1" baseline="0" dirty="0" smtClean="0">
                          <a:solidFill>
                            <a:srgbClr val="FF0000"/>
                          </a:solidFill>
                          <a:effectLst/>
                        </a:rPr>
                        <a:t> EN CUENTA LAS COMPETENCIAS COMUNICATIVAS DE LOS EQUIPOS</a:t>
                      </a:r>
                      <a:endParaRPr lang="es-ES" sz="1200" b="1" dirty="0" smtClean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_tradnl" sz="12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_tradnl" sz="12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_tradnl" sz="1400" dirty="0" smtClean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12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2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effectLst/>
                        </a:rPr>
                        <a:t>MDV FALLIDO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2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2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2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2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2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2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solidFill>
                            <a:srgbClr val="FF0000"/>
                          </a:solidFill>
                          <a:effectLst/>
                        </a:rPr>
                        <a:t>FALTA</a:t>
                      </a:r>
                      <a:r>
                        <a:rPr lang="es-ES" sz="1200" b="1" baseline="0" dirty="0" smtClean="0">
                          <a:solidFill>
                            <a:srgbClr val="FF0000"/>
                          </a:solidFill>
                          <a:effectLst/>
                        </a:rPr>
                        <a:t> DE RECONOCIMIENTO POR LAS INSTANCIAS DE DISEÑO, DIRECCIÓN Y CONTROL,  DE LOS LOGROS DE EQUIPOS QUE, A PESAR DE  TRABAJAR EN CONDICIONES EXTREMAS, LOGRAN ALCANZAR METAS</a:t>
                      </a:r>
                      <a:endParaRPr lang="es-ES_tradnl" sz="1200" b="1" dirty="0" smtClean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_tradnl" sz="12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_tradnl" sz="12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_tradnl" sz="12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_tradnl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200" b="1" dirty="0" smtClean="0">
                        <a:effectLst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12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2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effectLst/>
                        </a:rPr>
                        <a:t>MDV </a:t>
                      </a:r>
                      <a:r>
                        <a:rPr lang="es-ES" sz="1200" b="1" dirty="0">
                          <a:effectLst/>
                        </a:rPr>
                        <a:t>FUNCIONALMENTE </a:t>
                      </a:r>
                      <a:r>
                        <a:rPr lang="es-ES" sz="1200" b="1" dirty="0" smtClean="0">
                          <a:effectLst/>
                        </a:rPr>
                        <a:t>DIFERENCIADO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_tradnl" sz="12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_tradnl" sz="12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_tradnl" sz="12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_tradnl" sz="12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b="1" dirty="0" smtClean="0">
                          <a:solidFill>
                            <a:srgbClr val="FF0000"/>
                          </a:solidFill>
                          <a:effectLst/>
                        </a:rPr>
                        <a:t>DESPLAZAMIENTO</a:t>
                      </a:r>
                      <a:r>
                        <a:rPr lang="es-ES_tradnl" sz="1200" b="1" baseline="0" dirty="0" smtClean="0">
                          <a:solidFill>
                            <a:srgbClr val="FF0000"/>
                          </a:solidFill>
                          <a:effectLst/>
                        </a:rPr>
                        <a:t> DE LAS RESPONSABILIDADES SISTÉMICAS HACIA LOS EQUIPOS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_tradnl" sz="1200" b="1" baseline="0" dirty="0" smtClean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b="1" baseline="0" dirty="0" smtClean="0">
                          <a:solidFill>
                            <a:srgbClr val="FF0000"/>
                          </a:solidFill>
                          <a:effectLst/>
                        </a:rPr>
                        <a:t>DESPLIEGUE DE RETÓRICA MORALIZANTE EN LA EVALUACIÓN DE LOS EQUIPOS</a:t>
                      </a:r>
                      <a:endParaRPr lang="es-ES_tradnl" sz="1200" b="1" dirty="0" smtClean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_tradnl" sz="12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_tradnl" sz="12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_tradnl" sz="12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_tradnl" sz="12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_tradnl" sz="1200" b="1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_tradnl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200" b="1" dirty="0" smtClean="0">
                        <a:effectLst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12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2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effectLst/>
                        </a:rPr>
                        <a:t>VIOLACIÓN </a:t>
                      </a:r>
                      <a:r>
                        <a:rPr lang="es-ES" sz="1200" b="1" dirty="0">
                          <a:effectLst/>
                        </a:rPr>
                        <a:t>DE LAS PRETENSIONES DE VALIDEZ </a:t>
                      </a:r>
                      <a:endParaRPr lang="es-ES" sz="12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2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2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2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2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solidFill>
                            <a:srgbClr val="FF0000"/>
                          </a:solidFill>
                          <a:effectLst/>
                        </a:rPr>
                        <a:t>ACCIONES</a:t>
                      </a:r>
                      <a:r>
                        <a:rPr lang="es-ES" sz="1200" b="1" baseline="0" dirty="0" smtClean="0">
                          <a:solidFill>
                            <a:srgbClr val="FF0000"/>
                          </a:solidFill>
                          <a:effectLst/>
                        </a:rPr>
                        <a:t>, DECISIONES, Y FORMAS DE CONTROL QUE NO JUSTIFICAN SU RACIONALIDAD A LOS EQUIPOS DE INTERVENCIÓN </a:t>
                      </a:r>
                      <a:r>
                        <a:rPr lang="es-ES" sz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ES" sz="1200" dirty="0" smtClean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_tradnl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200" b="1" dirty="0">
                        <a:effectLst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12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200" b="1" dirty="0" smtClean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dirty="0" smtClean="0">
                          <a:effectLst/>
                        </a:rPr>
                        <a:t>ACCIÓN COMUNICATIVA EXCLUYENTE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 baseline="0" dirty="0" smtClean="0">
                          <a:effectLst/>
                        </a:rPr>
                        <a:t>Y DOMINIO DEL SABER DE LOS EXPERTOS</a:t>
                      </a:r>
                      <a:endParaRPr lang="es-ES" sz="1200" b="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effectLst/>
                        </a:rPr>
                        <a:t> </a:t>
                      </a:r>
                      <a:endParaRPr lang="es-ES" sz="1200" b="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" sz="1200" b="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solidFill>
                            <a:srgbClr val="FF0000"/>
                          </a:solidFill>
                          <a:effectLst/>
                        </a:rPr>
                        <a:t>INSTANCIAS</a:t>
                      </a:r>
                      <a:r>
                        <a:rPr lang="es-ES" sz="1200" b="1" baseline="0" dirty="0" smtClean="0">
                          <a:solidFill>
                            <a:srgbClr val="FF0000"/>
                          </a:solidFill>
                          <a:effectLst/>
                        </a:rPr>
                        <a:t> DE DISEÑO, DIRECCIÓN Y CONTROL DE LAS PP Y LOS PROGRAMAS SOCIALES RECHAZAN O SON INDIFERENTES A LAS CONTRIBUCIONES DE LOS SABERES DE LOS EQUIPOS DE INTERVENCIÓN</a:t>
                      </a:r>
                      <a:endParaRPr lang="es-ES" sz="1200" b="1" dirty="0" smtClean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 </a:t>
                      </a:r>
                      <a:endParaRPr lang="es-ES_tradnl" sz="1200" dirty="0">
                        <a:effectLst/>
                      </a:endParaRPr>
                    </a:p>
                  </a:txBody>
                  <a:tcPr marL="68586" marR="68586" marT="0" marB="0"/>
                </a:tc>
              </a:tr>
            </a:tbl>
          </a:graphicData>
        </a:graphic>
      </p:graphicFrame>
      <p:sp>
        <p:nvSpPr>
          <p:cNvPr id="29723" name="CuadroTexto 4"/>
          <p:cNvSpPr txBox="1">
            <a:spLocks noChangeArrowheads="1"/>
          </p:cNvSpPr>
          <p:nvPr/>
        </p:nvSpPr>
        <p:spPr bwMode="auto">
          <a:xfrm>
            <a:off x="0" y="0"/>
            <a:ext cx="120777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x-none" sz="1800" b="1" dirty="0" smtClean="0">
              <a:latin typeface="Arial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x-none" sz="1800" b="1" dirty="0" smtClean="0">
                <a:latin typeface="Arial" charset="0"/>
              </a:rPr>
              <a:t>INDICADORES DE UN SAT PARA LA </a:t>
            </a:r>
            <a:r>
              <a:rPr lang="es-ES" altLang="x-none" sz="1800" b="1" dirty="0">
                <a:latin typeface="Arial" charset="0"/>
              </a:rPr>
              <a:t>AUTONOMÍA DE LOS EQUIPOS DE INTERVENCIÓN PSICOSOCIAL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x-none" altLang="x-none" sz="12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23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228678" y="2403777"/>
            <a:ext cx="4697506" cy="898821"/>
          </a:xfrm>
        </p:spPr>
        <p:txBody>
          <a:bodyPr>
            <a:normAutofit/>
          </a:bodyPr>
          <a:lstStyle/>
          <a:p>
            <a:r>
              <a:rPr lang="es-ES_tradnl" sz="3600" b="1" i="1" dirty="0" smtClean="0">
                <a:solidFill>
                  <a:schemeClr val="accent1">
                    <a:lumMod val="50000"/>
                  </a:schemeClr>
                </a:solidFill>
              </a:rPr>
              <a:t>¡MUCHAS GRACIAS!</a:t>
            </a:r>
            <a:endParaRPr lang="es-ES_tradnl" sz="36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617336" y="5802076"/>
            <a:ext cx="1871830" cy="88918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s-ES_tradnl" sz="1400" b="1" dirty="0" smtClean="0">
                <a:solidFill>
                  <a:schemeClr val="accent1">
                    <a:lumMod val="75000"/>
                  </a:schemeClr>
                </a:solidFill>
              </a:rPr>
              <a:t>Dra. Adriana </a:t>
            </a:r>
            <a:r>
              <a:rPr lang="es-ES_tradnl" sz="1400" b="1" dirty="0" err="1" smtClean="0">
                <a:solidFill>
                  <a:schemeClr val="accent1">
                    <a:lumMod val="75000"/>
                  </a:schemeClr>
                </a:solidFill>
              </a:rPr>
              <a:t>Kaulino</a:t>
            </a:r>
            <a:endParaRPr lang="es-ES_tradnl" sz="1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s-ES_tradnl" sz="1400" b="1" dirty="0" smtClean="0">
                <a:solidFill>
                  <a:schemeClr val="accent1">
                    <a:lumMod val="75000"/>
                  </a:schemeClr>
                </a:solidFill>
              </a:rPr>
              <a:t>Facultad de Psicología</a:t>
            </a:r>
          </a:p>
          <a:p>
            <a:pPr>
              <a:lnSpc>
                <a:spcPct val="120000"/>
              </a:lnSpc>
            </a:pPr>
            <a:r>
              <a:rPr lang="es-ES_tradnl" sz="1400" b="1" dirty="0" smtClean="0">
                <a:solidFill>
                  <a:schemeClr val="accent1">
                    <a:lumMod val="75000"/>
                  </a:schemeClr>
                </a:solidFill>
              </a:rPr>
              <a:t>Universidad Diego Portales</a:t>
            </a:r>
          </a:p>
          <a:p>
            <a:pPr algn="r"/>
            <a:endParaRPr lang="es-ES_tradnl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153" y="1408823"/>
            <a:ext cx="4862404" cy="407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1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100" y="1796526"/>
            <a:ext cx="7252346" cy="4819427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237129" y="118334"/>
            <a:ext cx="92838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smtClean="0"/>
              <a:t>NUESTRO PUNTO DE PARTIDA ES UNA PARADOJA</a:t>
            </a:r>
          </a:p>
          <a:p>
            <a:pPr algn="ctr"/>
            <a:r>
              <a:rPr lang="es-ES_tradnl" sz="2000" b="1" dirty="0" smtClean="0"/>
              <a:t>FIGURA RETORICA QUE ASOMBRA, REVELA UNA SITUACIÓN COMPLEJA</a:t>
            </a:r>
          </a:p>
          <a:p>
            <a:pPr algn="ctr"/>
            <a:r>
              <a:rPr lang="es-ES_tradnl" sz="2000" b="1" dirty="0" smtClean="0"/>
              <a:t> Y PROVOCA LA REFLEXIÓN  </a:t>
            </a:r>
            <a:endParaRPr lang="es-ES_tradnl" sz="2000" b="1" dirty="0"/>
          </a:p>
        </p:txBody>
      </p:sp>
    </p:spTree>
    <p:extLst>
      <p:ext uri="{BB962C8B-B14F-4D97-AF65-F5344CB8AC3E}">
        <p14:creationId xmlns:p14="http://schemas.microsoft.com/office/powerpoint/2010/main" val="22776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416493" y="357744"/>
            <a:ext cx="5160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2800" b="1" dirty="0" smtClean="0"/>
              <a:t>¿DE QUÉ PARADOJA HABLAMOS?</a:t>
            </a:r>
            <a:endParaRPr lang="es-ES_tradnl" sz="2800" b="1" dirty="0"/>
          </a:p>
        </p:txBody>
      </p:sp>
      <p:sp>
        <p:nvSpPr>
          <p:cNvPr id="3" name="CuadroTexto 2"/>
          <p:cNvSpPr txBox="1"/>
          <p:nvPr/>
        </p:nvSpPr>
        <p:spPr>
          <a:xfrm>
            <a:off x="521007" y="1703630"/>
            <a:ext cx="112790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b="1" dirty="0" smtClean="0"/>
              <a:t>LA IMPORTANCIA DE LA AUTONOMÍA 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dirty="0" smtClean="0"/>
              <a:t>De los equipos de trabajo = contribuye al cumplimiento efectivo de metas y tareas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dirty="0" smtClean="0"/>
              <a:t>De lo/as </a:t>
            </a:r>
            <a:r>
              <a:rPr lang="es-ES_tradnl" dirty="0" err="1" smtClean="0"/>
              <a:t>trabajadore</a:t>
            </a:r>
            <a:r>
              <a:rPr lang="es-ES_tradnl" dirty="0" smtClean="0"/>
              <a:t>/as = contribuye a su salud mental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dirty="0" smtClean="0"/>
              <a:t>De los usuarios o público objetivo de las intervenciones = contribuye al aprendizaje, adherencia a tratamientos, etc.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047049" y="3692903"/>
            <a:ext cx="100657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2000" b="1" dirty="0" smtClean="0"/>
              <a:t>TRANSFORMACIONES ESTADO Y PP A PARTIR DE LOS 80´</a:t>
            </a:r>
            <a:endParaRPr lang="es-ES_tradnl" sz="2000" b="1" dirty="0"/>
          </a:p>
          <a:p>
            <a:pPr marL="285750" indent="-285750">
              <a:buFont typeface="Arial" charset="0"/>
              <a:buChar char="•"/>
            </a:pPr>
            <a:r>
              <a:rPr lang="es-ES_tradnl" dirty="0" smtClean="0"/>
              <a:t>Nuevo modelo gerencial (</a:t>
            </a:r>
            <a:r>
              <a:rPr lang="es-ES_tradnl" i="1" dirty="0" err="1" smtClean="0"/>
              <a:t>managerialism</a:t>
            </a:r>
            <a:r>
              <a:rPr lang="es-ES_tradnl" i="1" dirty="0" smtClean="0"/>
              <a:t>) = </a:t>
            </a:r>
            <a:r>
              <a:rPr lang="es-ES_tradnl" dirty="0" smtClean="0"/>
              <a:t>mayor efectividad en el control de las inversiones 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dirty="0" smtClean="0"/>
              <a:t>Nuevos actores participantes de las PP = </a:t>
            </a:r>
            <a:r>
              <a:rPr lang="es-ES_tradnl" dirty="0" err="1" smtClean="0"/>
              <a:t>ONGs</a:t>
            </a:r>
            <a:r>
              <a:rPr lang="es-ES_tradnl" dirty="0" smtClean="0"/>
              <a:t>, Fundaciones, empresas y ciudadanía/propios usuarios 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36831" y="5180567"/>
            <a:ext cx="11886139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2800" b="1" dirty="0" smtClean="0"/>
              <a:t>LA PARADOJA ...</a:t>
            </a:r>
          </a:p>
          <a:p>
            <a:pPr algn="ctr"/>
            <a:r>
              <a:rPr lang="es-ES_tradnl" b="1" dirty="0" smtClean="0"/>
              <a:t>SE DEMANDA DE LOS EQUIPOS DE INTERVENCIÓN QUE FOMENTEN LA AUTONOMÍA Y PARTICIPACIÓN DE LOS USUARIOS</a:t>
            </a:r>
          </a:p>
          <a:p>
            <a:pPr algn="ctr"/>
            <a:r>
              <a:rPr lang="es-ES_tradnl" b="1" dirty="0" smtClean="0"/>
              <a:t>DE LAS PP PERO, AL MISMO TIEMPO, SE INTENSIFICA EL CONTROL SOBRE LOS EQUIPOS POR TEMOR A QUE</a:t>
            </a:r>
          </a:p>
          <a:p>
            <a:pPr algn="ctr"/>
            <a:r>
              <a:rPr lang="es-ES_tradnl" b="1" dirty="0" smtClean="0"/>
              <a:t>EL EJERCICIO Y AMPLIACIÓN DE SU AUTONOMÍA DISTORSIONEN EL DISEÑO, LA IMPLEMENTACIÓN Y LOS</a:t>
            </a:r>
          </a:p>
          <a:p>
            <a:pPr algn="ctr"/>
            <a:r>
              <a:rPr lang="es-ES_tradnl" b="1" dirty="0" smtClean="0"/>
              <a:t>RESULTADOS ESPERADOS DE LAS POLÍTICAS PÚBLICAS. </a:t>
            </a:r>
            <a:endParaRPr lang="es-ES_tradnl" b="1" dirty="0"/>
          </a:p>
          <a:p>
            <a:pPr algn="ctr"/>
            <a:endParaRPr lang="es-ES_tradnl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191409" y="721107"/>
            <a:ext cx="266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i="1" smtClean="0"/>
              <a:t>EXISTE CONSENSO SOBRE </a:t>
            </a:r>
            <a:endParaRPr lang="es-ES_tradnl" dirty="0"/>
          </a:p>
        </p:txBody>
      </p:sp>
      <p:sp>
        <p:nvSpPr>
          <p:cNvPr id="9" name="Flecha abajo 8"/>
          <p:cNvSpPr/>
          <p:nvPr/>
        </p:nvSpPr>
        <p:spPr>
          <a:xfrm>
            <a:off x="999231" y="1141909"/>
            <a:ext cx="484632" cy="5898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CuadroTexto 10"/>
          <p:cNvSpPr txBox="1"/>
          <p:nvPr/>
        </p:nvSpPr>
        <p:spPr>
          <a:xfrm>
            <a:off x="202408" y="3157572"/>
            <a:ext cx="3449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i="1" dirty="0" smtClean="0"/>
              <a:t>Sin embargo, EN UN CONTEXTO ...</a:t>
            </a:r>
            <a:endParaRPr lang="es-ES_tradnl" b="1" i="1" dirty="0"/>
          </a:p>
        </p:txBody>
      </p:sp>
      <p:sp>
        <p:nvSpPr>
          <p:cNvPr id="14" name="Flecha curva 13"/>
          <p:cNvSpPr/>
          <p:nvPr/>
        </p:nvSpPr>
        <p:spPr>
          <a:xfrm>
            <a:off x="191409" y="3778330"/>
            <a:ext cx="813816" cy="86868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533" y="4691216"/>
            <a:ext cx="1104900" cy="93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18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844498" y="357744"/>
            <a:ext cx="83048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2800" b="1" dirty="0" smtClean="0"/>
              <a:t>¿QUÉ PROPONEMOS PARA ENFRENTAR LA PARADOJA?</a:t>
            </a:r>
            <a:endParaRPr lang="es-ES_tradnl" sz="2800" b="1" dirty="0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11" y="413225"/>
            <a:ext cx="1104900" cy="93547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0024" y="2081104"/>
            <a:ext cx="4460411" cy="27051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368582" y="2971989"/>
            <a:ext cx="2691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smtClean="0"/>
              <a:t>DOS DISTINCIONES:</a:t>
            </a:r>
            <a:endParaRPr lang="es-ES_tradnl" sz="2400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8218842" y="2787322"/>
            <a:ext cx="36592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 smtClean="0"/>
              <a:t>OTRA LÓGICA</a:t>
            </a:r>
          </a:p>
          <a:p>
            <a:r>
              <a:rPr lang="es-ES_tradnl" sz="2400" b="1" dirty="0" smtClean="0"/>
              <a:t>OTRA UNIDAD DE ANALISIS</a:t>
            </a:r>
            <a:endParaRPr lang="es-ES_tradnl" sz="2400" b="1" dirty="0"/>
          </a:p>
        </p:txBody>
      </p:sp>
    </p:spTree>
    <p:extLst>
      <p:ext uri="{BB962C8B-B14F-4D97-AF65-F5344CB8AC3E}">
        <p14:creationId xmlns:p14="http://schemas.microsoft.com/office/powerpoint/2010/main" val="22486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952498" y="374660"/>
            <a:ext cx="48701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3600" b="1" dirty="0" smtClean="0"/>
              <a:t>1ª Distinción</a:t>
            </a:r>
          </a:p>
          <a:p>
            <a:pPr algn="ctr"/>
            <a:r>
              <a:rPr lang="es-ES_tradnl" sz="2800" b="1" dirty="0" smtClean="0"/>
              <a:t>OTRA LOGICA PARA OBSERVAR </a:t>
            </a:r>
            <a:endParaRPr lang="es-ES_tradnl" sz="2800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47" y="199910"/>
            <a:ext cx="1688952" cy="125196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960863" y="2064543"/>
            <a:ext cx="8387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/>
              <a:t>Lógica clínica </a:t>
            </a:r>
            <a:r>
              <a:rPr lang="es-ES_tradnl" b="1" i="1" dirty="0" err="1" smtClean="0"/>
              <a:t>psicologizante</a:t>
            </a:r>
            <a:r>
              <a:rPr lang="es-ES_tradnl" b="1" dirty="0" smtClean="0"/>
              <a:t> observa síntomas, realiza diagnósticos y propone terapias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134917" y="3000874"/>
            <a:ext cx="2075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 smtClean="0"/>
              <a:t>PROPONEMOS</a:t>
            </a:r>
            <a:endParaRPr lang="es-ES_tradnl" sz="2400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395846" y="4135275"/>
            <a:ext cx="11619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 smtClean="0"/>
              <a:t>Lógica pragmática que observa señales, revela paradojas y propone acciones de coordinación y cooperación </a:t>
            </a:r>
            <a:endParaRPr lang="es-ES_tradnl" sz="2000" b="1" dirty="0"/>
          </a:p>
        </p:txBody>
      </p:sp>
    </p:spTree>
    <p:extLst>
      <p:ext uri="{BB962C8B-B14F-4D97-AF65-F5344CB8AC3E}">
        <p14:creationId xmlns:p14="http://schemas.microsoft.com/office/powerpoint/2010/main" val="148784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08791" y="88104"/>
            <a:ext cx="11385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 smtClean="0"/>
              <a:t>Lógica </a:t>
            </a:r>
            <a:r>
              <a:rPr lang="es-ES_tradnl" sz="2000" b="1" i="1" dirty="0" err="1" smtClean="0"/>
              <a:t>psicologizante</a:t>
            </a:r>
            <a:r>
              <a:rPr lang="es-ES_tradnl" sz="2000" b="1" dirty="0" smtClean="0"/>
              <a:t> observa LA LIMITACIÓN DE LA AUTONOMÍA DE LOS EQUIPOS COMO SÍNTOMA DE ...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83" y="533590"/>
            <a:ext cx="4393289" cy="354624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452" y="621341"/>
            <a:ext cx="4873214" cy="2433832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8971878" y="47226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0746" y="3282773"/>
            <a:ext cx="3313944" cy="2513928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 rot="3206092">
            <a:off x="4291918" y="1991393"/>
            <a:ext cx="31054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400" b="1" dirty="0" smtClean="0">
                <a:solidFill>
                  <a:srgbClr val="7030A0"/>
                </a:solidFill>
              </a:rPr>
              <a:t>TERAPIAS</a:t>
            </a:r>
            <a:endParaRPr lang="es-ES_tradnl" sz="4400" b="1" dirty="0">
              <a:solidFill>
                <a:srgbClr val="7030A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490" y="4346089"/>
            <a:ext cx="3810000" cy="221607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9996" y="3694348"/>
            <a:ext cx="4010750" cy="242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3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451821" y="267155"/>
            <a:ext cx="10713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 smtClean="0"/>
              <a:t>Lógica pragmática observa LA LIMITACIÓN DE LA AUTONOMÍA DE LOS EQUIPOS COMO SEÑAL DE ...</a:t>
            </a:r>
            <a:endParaRPr lang="es-ES_tradnl" sz="2000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21" y="667265"/>
            <a:ext cx="4313817" cy="338836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551" y="4055634"/>
            <a:ext cx="3861996" cy="245274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9745" y="1484555"/>
            <a:ext cx="4571999" cy="3964194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 rot="3279399">
            <a:off x="3581388" y="3097320"/>
            <a:ext cx="54344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 smtClean="0">
                <a:solidFill>
                  <a:srgbClr val="7030A0"/>
                </a:solidFill>
              </a:rPr>
              <a:t>PROPONE ACCIONES </a:t>
            </a:r>
            <a:r>
              <a:rPr lang="es-ES_tradnl" sz="2400" b="1" smtClean="0">
                <a:solidFill>
                  <a:srgbClr val="7030A0"/>
                </a:solidFill>
              </a:rPr>
              <a:t>DE COORDINACIÓN</a:t>
            </a:r>
            <a:endParaRPr lang="es-ES_tradnl" sz="2400" b="1" dirty="0">
              <a:solidFill>
                <a:srgbClr val="7030A0"/>
              </a:solidFill>
            </a:endParaRPr>
          </a:p>
          <a:p>
            <a:endParaRPr lang="es-ES_tradnl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84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966883" y="2365895"/>
            <a:ext cx="10384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 smtClean="0"/>
              <a:t>Psicologización</a:t>
            </a:r>
            <a:r>
              <a:rPr lang="es-ES_tradnl" dirty="0" smtClean="0"/>
              <a:t>: la </a:t>
            </a:r>
            <a:r>
              <a:rPr lang="es-ES_tradnl" u="sng" dirty="0" smtClean="0"/>
              <a:t>unidad de análisis </a:t>
            </a:r>
            <a:r>
              <a:rPr lang="es-ES_tradnl" dirty="0" smtClean="0"/>
              <a:t>son </a:t>
            </a:r>
            <a:r>
              <a:rPr lang="es-ES_tradnl" b="1" dirty="0" smtClean="0"/>
              <a:t>los equipos </a:t>
            </a:r>
            <a:r>
              <a:rPr lang="es-ES_tradnl" dirty="0" smtClean="0"/>
              <a:t>que se “enferman” = requieren tratamiento y protección</a:t>
            </a:r>
          </a:p>
          <a:p>
            <a:pPr algn="ctr"/>
            <a:r>
              <a:rPr lang="es-ES_tradnl" b="1" dirty="0" smtClean="0"/>
              <a:t>Equipos = objetos vulnerables</a:t>
            </a:r>
            <a:endParaRPr lang="es-ES_tradnl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451821" y="5163170"/>
            <a:ext cx="116612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 smtClean="0"/>
              <a:t>Pragmatización</a:t>
            </a:r>
            <a:r>
              <a:rPr lang="es-ES_tradnl" b="1" dirty="0" smtClean="0"/>
              <a:t>: </a:t>
            </a:r>
            <a:r>
              <a:rPr lang="es-ES_tradnl" dirty="0" smtClean="0"/>
              <a:t>la </a:t>
            </a:r>
            <a:r>
              <a:rPr lang="es-ES_tradnl" u="sng" dirty="0" smtClean="0"/>
              <a:t>unidad de análisis </a:t>
            </a:r>
            <a:r>
              <a:rPr lang="es-ES_tradnl" b="1" dirty="0" smtClean="0"/>
              <a:t>son los sistemas y programas sociales </a:t>
            </a:r>
            <a:r>
              <a:rPr lang="es-ES_tradnl" dirty="0" smtClean="0"/>
              <a:t>que observan sus propias fallas y </a:t>
            </a:r>
          </a:p>
          <a:p>
            <a:pPr algn="ctr"/>
            <a:r>
              <a:rPr lang="es-ES_tradnl" dirty="0" smtClean="0"/>
              <a:t>reconocen </a:t>
            </a:r>
            <a:r>
              <a:rPr lang="es-ES_tradnl" b="1" dirty="0" smtClean="0"/>
              <a:t>las distorsiones sociales </a:t>
            </a:r>
            <a:r>
              <a:rPr lang="es-ES_tradnl" dirty="0" smtClean="0"/>
              <a:t>que restringen la autonomía de los equipos = </a:t>
            </a:r>
            <a:r>
              <a:rPr lang="es-ES_tradnl" b="1" u="sng" dirty="0" smtClean="0">
                <a:solidFill>
                  <a:srgbClr val="FF0000"/>
                </a:solidFill>
              </a:rPr>
              <a:t>OBSERVAR LAS FALLAS DE LOS SISTEMAS Y PROGRAMAS</a:t>
            </a:r>
            <a:r>
              <a:rPr lang="es-ES_tradnl" b="1" dirty="0" smtClean="0">
                <a:solidFill>
                  <a:srgbClr val="FF0000"/>
                </a:solidFill>
              </a:rPr>
              <a:t> </a:t>
            </a:r>
            <a:r>
              <a:rPr lang="es-ES_tradnl" dirty="0" smtClean="0"/>
              <a:t>es condición de posibilidad para una cooperación efectiva entre los niveles centrales y los equipos </a:t>
            </a:r>
          </a:p>
          <a:p>
            <a:pPr algn="ctr"/>
            <a:r>
              <a:rPr lang="es-ES_tradnl" b="1" dirty="0" smtClean="0"/>
              <a:t>Equipos: sujetos de transformación social 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4729" y="996405"/>
            <a:ext cx="1463040" cy="1348762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451821" y="42492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52" y="298633"/>
            <a:ext cx="1549101" cy="1395544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3981304" y="21570"/>
            <a:ext cx="43558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2800" b="1" dirty="0" smtClean="0"/>
              <a:t>2ª Distinción</a:t>
            </a:r>
          </a:p>
          <a:p>
            <a:pPr algn="ctr"/>
            <a:r>
              <a:rPr lang="es-ES_tradnl" sz="2800" b="1" dirty="0" smtClean="0"/>
              <a:t>OTRA UNIDAD DE ANÁLISIS</a:t>
            </a:r>
            <a:r>
              <a:rPr lang="es-ES_tradnl" b="1" dirty="0" smtClean="0"/>
              <a:t> </a:t>
            </a:r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2" name="CuadroTexto 1"/>
          <p:cNvSpPr txBox="1"/>
          <p:nvPr/>
        </p:nvSpPr>
        <p:spPr>
          <a:xfrm>
            <a:off x="5173872" y="3104972"/>
            <a:ext cx="160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/>
              <a:t>PROPONEMOS</a:t>
            </a:r>
            <a:endParaRPr lang="es-ES_tradnl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523" y="3683944"/>
            <a:ext cx="2483970" cy="112503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8052" y="3217948"/>
            <a:ext cx="1137943" cy="118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9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743" y="0"/>
            <a:ext cx="6502400" cy="65024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994254" y="3802828"/>
            <a:ext cx="297203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1200" b="1" dirty="0" smtClean="0"/>
              <a:t>Equipo: objeto vulnerable</a:t>
            </a:r>
          </a:p>
          <a:p>
            <a:pPr algn="ctr"/>
            <a:r>
              <a:rPr lang="es-ES_tradnl" sz="1200" b="1" dirty="0" smtClean="0"/>
              <a:t>Stress, depresión, burnout</a:t>
            </a:r>
          </a:p>
          <a:p>
            <a:pPr algn="ctr"/>
            <a:r>
              <a:rPr lang="es-ES_tradnl" sz="1200" b="1" dirty="0" smtClean="0"/>
              <a:t>Terapéutica: </a:t>
            </a:r>
          </a:p>
          <a:p>
            <a:pPr algn="ctr"/>
            <a:r>
              <a:rPr lang="es-ES_tradnl" sz="1200" b="1" dirty="0" smtClean="0"/>
              <a:t>Desarrollo estrategias de enfrentamiento</a:t>
            </a:r>
          </a:p>
          <a:p>
            <a:pPr algn="ctr"/>
            <a:r>
              <a:rPr lang="es-ES_tradnl" sz="1200" b="1" dirty="0" smtClean="0"/>
              <a:t>Protección de los factores de riesgos</a:t>
            </a:r>
          </a:p>
          <a:p>
            <a:pPr algn="ctr"/>
            <a:endParaRPr lang="es-ES_tradnl" sz="1200" dirty="0" smtClean="0"/>
          </a:p>
          <a:p>
            <a:endParaRPr lang="es-ES_tradnl" dirty="0"/>
          </a:p>
        </p:txBody>
      </p:sp>
      <p:sp>
        <p:nvSpPr>
          <p:cNvPr id="10" name="CuadroTexto 9"/>
          <p:cNvSpPr txBox="1"/>
          <p:nvPr/>
        </p:nvSpPr>
        <p:spPr>
          <a:xfrm>
            <a:off x="0" y="1957147"/>
            <a:ext cx="30049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1200" b="1" dirty="0" smtClean="0"/>
              <a:t>Equipo</a:t>
            </a:r>
            <a:r>
              <a:rPr lang="es-ES_tradnl" sz="1200" b="1" smtClean="0"/>
              <a:t>: sujetos de </a:t>
            </a:r>
            <a:r>
              <a:rPr lang="es-ES_tradnl" sz="1200" b="1" dirty="0" smtClean="0"/>
              <a:t>transformación</a:t>
            </a:r>
          </a:p>
          <a:p>
            <a:pPr algn="ctr"/>
            <a:r>
              <a:rPr lang="es-ES_tradnl" sz="1200" b="1" dirty="0" smtClean="0"/>
              <a:t>Autonomía y agencia</a:t>
            </a:r>
          </a:p>
          <a:p>
            <a:pPr algn="ctr"/>
            <a:r>
              <a:rPr lang="es-ES_tradnl" sz="1200" b="1" dirty="0" smtClean="0"/>
              <a:t>Requerimientos: </a:t>
            </a:r>
          </a:p>
          <a:p>
            <a:pPr algn="ctr"/>
            <a:r>
              <a:rPr lang="es-ES_tradnl" sz="1200" b="1" dirty="0" smtClean="0"/>
              <a:t>Observación fallas sistémicas</a:t>
            </a:r>
          </a:p>
          <a:p>
            <a:pPr algn="ctr"/>
            <a:r>
              <a:rPr lang="es-ES_tradnl" sz="1200" b="1" dirty="0" smtClean="0"/>
              <a:t>Reconocimiento de las distorsiones sociales</a:t>
            </a:r>
          </a:p>
          <a:p>
            <a:pPr algn="ctr"/>
            <a:r>
              <a:rPr lang="es-ES_tradnl" sz="1200" b="1" dirty="0" smtClean="0"/>
              <a:t>Cooperación entre dirección y equipos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8517290" y="408790"/>
            <a:ext cx="2945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 smtClean="0"/>
              <a:t>Lógica: PRAGMATIZACIÓ</a:t>
            </a:r>
            <a:r>
              <a:rPr lang="es-ES_tradnl" sz="2000" dirty="0" smtClean="0"/>
              <a:t>N</a:t>
            </a:r>
            <a:endParaRPr lang="es-ES_tradnl" sz="20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922930" y="5770438"/>
            <a:ext cx="29412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 smtClean="0"/>
              <a:t>Lógica: PSICOLOGIZACIÓN</a:t>
            </a:r>
            <a:endParaRPr lang="es-ES_tradnl" sz="2000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1228241" y="3555402"/>
            <a:ext cx="15193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1200" b="1" dirty="0" smtClean="0"/>
              <a:t>EQUIPOS:</a:t>
            </a:r>
          </a:p>
          <a:p>
            <a:pPr algn="ctr"/>
            <a:r>
              <a:rPr lang="es-ES_tradnl" sz="1200" b="1" dirty="0" smtClean="0"/>
              <a:t>PROFESIONALES</a:t>
            </a:r>
          </a:p>
          <a:p>
            <a:pPr algn="ctr"/>
            <a:r>
              <a:rPr lang="es-ES_tradnl" sz="1200" b="1" dirty="0" smtClean="0"/>
              <a:t>REPRESENTAAN LA </a:t>
            </a:r>
          </a:p>
          <a:p>
            <a:pPr algn="ctr"/>
            <a:r>
              <a:rPr lang="es-ES_tradnl" sz="1200" b="1" dirty="0" smtClean="0"/>
              <a:t>ACCIÓN DEL ESTADO</a:t>
            </a:r>
          </a:p>
          <a:p>
            <a:pPr algn="ctr"/>
            <a:r>
              <a:rPr lang="es-ES_tradnl" sz="1200" b="1" dirty="0" smtClean="0"/>
              <a:t>ACTORES POLÍTICOS</a:t>
            </a:r>
          </a:p>
          <a:p>
            <a:endParaRPr lang="es-ES_tradnl" sz="1200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8994254" y="2557312"/>
            <a:ext cx="3143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b="1" dirty="0" smtClean="0"/>
              <a:t>Observar fallas</a:t>
            </a:r>
          </a:p>
          <a:p>
            <a:pPr algn="ctr"/>
            <a:r>
              <a:rPr lang="es-ES_tradnl" b="1" dirty="0" smtClean="0"/>
              <a:t>Políticas, sistemas y programas</a:t>
            </a:r>
            <a:endParaRPr lang="es-ES_tradnl" b="1" dirty="0"/>
          </a:p>
        </p:txBody>
      </p:sp>
      <p:sp>
        <p:nvSpPr>
          <p:cNvPr id="15" name="CuadroTexto 14"/>
          <p:cNvSpPr txBox="1"/>
          <p:nvPr/>
        </p:nvSpPr>
        <p:spPr>
          <a:xfrm>
            <a:off x="3177887" y="3374329"/>
            <a:ext cx="176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/>
              <a:t>HASTA AÑOS 80 </a:t>
            </a:r>
            <a:endParaRPr lang="es-ES_tradnl" b="1" dirty="0"/>
          </a:p>
        </p:txBody>
      </p:sp>
      <p:sp>
        <p:nvSpPr>
          <p:cNvPr id="16" name="CuadroTexto 15"/>
          <p:cNvSpPr txBox="1"/>
          <p:nvPr/>
        </p:nvSpPr>
        <p:spPr>
          <a:xfrm>
            <a:off x="7831568" y="3150225"/>
            <a:ext cx="766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/>
              <a:t>HOY</a:t>
            </a:r>
            <a:endParaRPr lang="es-ES_tradnl" sz="2400" b="1" dirty="0"/>
          </a:p>
        </p:txBody>
      </p:sp>
      <p:sp>
        <p:nvSpPr>
          <p:cNvPr id="17" name="CuadroTexto 16"/>
          <p:cNvSpPr txBox="1"/>
          <p:nvPr/>
        </p:nvSpPr>
        <p:spPr>
          <a:xfrm>
            <a:off x="2875683" y="2497644"/>
            <a:ext cx="2931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smtClean="0"/>
              <a:t>HORIZONTE DE EXPECTATIVA</a:t>
            </a:r>
            <a:endParaRPr lang="es-ES_tradnl" b="1"/>
          </a:p>
        </p:txBody>
      </p:sp>
    </p:spTree>
    <p:extLst>
      <p:ext uri="{BB962C8B-B14F-4D97-AF65-F5344CB8AC3E}">
        <p14:creationId xmlns:p14="http://schemas.microsoft.com/office/powerpoint/2010/main" val="182585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829</TotalTime>
  <Words>1075</Words>
  <Application>Microsoft Macintosh PowerPoint</Application>
  <PresentationFormat>Panorámica</PresentationFormat>
  <Paragraphs>323</Paragraphs>
  <Slides>12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Calibri</vt:lpstr>
      <vt:lpstr>Calibri Light</vt:lpstr>
      <vt:lpstr>Times New Roman</vt:lpstr>
      <vt:lpstr>Arial</vt:lpstr>
      <vt:lpstr>Tema de Office</vt:lpstr>
      <vt:lpstr>AUTONOMÍA LIMITADA: Distorsiones sociales que restringen la agencia de los equipos psicosociales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¡MUCHAS GRACIAS!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Usuario de Microsoft Office</cp:lastModifiedBy>
  <cp:revision>55</cp:revision>
  <dcterms:created xsi:type="dcterms:W3CDTF">2018-08-07T15:47:23Z</dcterms:created>
  <dcterms:modified xsi:type="dcterms:W3CDTF">2018-08-13T00:52:04Z</dcterms:modified>
</cp:coreProperties>
</file>